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9"/>
  </p:notesMasterIdLst>
  <p:handoutMasterIdLst>
    <p:handoutMasterId r:id="rId20"/>
  </p:handoutMasterIdLst>
  <p:sldIdLst>
    <p:sldId id="502" r:id="rId5"/>
    <p:sldId id="517" r:id="rId6"/>
    <p:sldId id="520" r:id="rId7"/>
    <p:sldId id="557" r:id="rId8"/>
    <p:sldId id="559" r:id="rId9"/>
    <p:sldId id="562" r:id="rId10"/>
    <p:sldId id="528" r:id="rId11"/>
    <p:sldId id="530" r:id="rId12"/>
    <p:sldId id="561" r:id="rId13"/>
    <p:sldId id="568" r:id="rId14"/>
    <p:sldId id="563" r:id="rId15"/>
    <p:sldId id="565" r:id="rId16"/>
    <p:sldId id="560" r:id="rId17"/>
    <p:sldId id="40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1936">
          <p15:clr>
            <a:srgbClr val="A4A3A4"/>
          </p15:clr>
        </p15:guide>
        <p15:guide id="5" orient="horz" pos="12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her, Jacqueline (CA - Toronto)" initials="UJ(-T" lastIdx="1" clrIdx="0"/>
  <p:cmAuthor id="2" name="Krane, Jayme (CA - Toronto)" initials="KJ(-T" lastIdx="128" clrIdx="1"/>
  <p:cmAuthor id="3" name="Carlos Garavit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AB7"/>
    <a:srgbClr val="002A5C"/>
    <a:srgbClr val="002F65"/>
    <a:srgbClr val="5B9BD5"/>
    <a:srgbClr val="72B8CE"/>
    <a:srgbClr val="17618C"/>
    <a:srgbClr val="C55A11"/>
    <a:srgbClr val="FFD966"/>
    <a:srgbClr val="548235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34DBB-D0EE-4906-E421-ABDAF235BA8C}" v="15" dt="2020-10-15T15:51:52.920"/>
    <p1510:client id="{611DFB1A-FC94-DFBB-E707-878EB79C9E91}" v="165" dt="2020-10-22T15:30:40.561"/>
    <p1510:client id="{7072704F-AB6C-9AA6-54CB-ABAFABAE72FC}" v="2" dt="2020-10-21T02:27:13.387"/>
    <p1510:client id="{74782527-96FC-4BD3-9C93-5DBD34EB1686}" vWet="2" dt="2020-10-22T17:13:00.721"/>
    <p1510:client id="{8FA6CC7C-3E3B-33D4-1CD0-BBADD8818B28}" v="16" dt="2020-10-22T17:13:27.357"/>
    <p1510:client id="{EDB87184-9AE8-4B39-AE6A-4DBF0D5694F1}" v="98" dt="2020-10-15T15:59:18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323"/>
        <p:guide orient="horz" pos="1936"/>
        <p:guide orient="horz" pos="126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abcock" userId="S::katie.babcock@utoronto.ca::363f1457-01cb-4ae9-9089-45f3cc946c80" providerId="AD" clId="Web-{8FA6CC7C-3E3B-33D4-1CD0-BBADD8818B28}"/>
    <pc:docChg chg="modSld">
      <pc:chgData name="Katie Babcock" userId="S::katie.babcock@utoronto.ca::363f1457-01cb-4ae9-9089-45f3cc946c80" providerId="AD" clId="Web-{8FA6CC7C-3E3B-33D4-1CD0-BBADD8818B28}" dt="2020-10-22T17:13:27.357" v="15" actId="20577"/>
      <pc:docMkLst>
        <pc:docMk/>
      </pc:docMkLst>
      <pc:sldChg chg="modSp">
        <pc:chgData name="Katie Babcock" userId="S::katie.babcock@utoronto.ca::363f1457-01cb-4ae9-9089-45f3cc946c80" providerId="AD" clId="Web-{8FA6CC7C-3E3B-33D4-1CD0-BBADD8818B28}" dt="2020-10-22T17:13:27.357" v="14" actId="20577"/>
        <pc:sldMkLst>
          <pc:docMk/>
          <pc:sldMk cId="3396217048" sldId="530"/>
        </pc:sldMkLst>
        <pc:spChg chg="mod">
          <ac:chgData name="Katie Babcock" userId="S::katie.babcock@utoronto.ca::363f1457-01cb-4ae9-9089-45f3cc946c80" providerId="AD" clId="Web-{8FA6CC7C-3E3B-33D4-1CD0-BBADD8818B28}" dt="2020-10-22T17:13:27.357" v="14" actId="20577"/>
          <ac:spMkLst>
            <pc:docMk/>
            <pc:sldMk cId="3396217048" sldId="530"/>
            <ac:spMk id="4" creationId="{00000000-0000-0000-0000-000000000000}"/>
          </ac:spMkLst>
        </pc:spChg>
      </pc:sldChg>
    </pc:docChg>
  </pc:docChgLst>
  <pc:docChgLst>
    <pc:chgData name="Philip Millenaar" userId="S::philip.millenaar@utoronto.ca::cc4829a7-d6cf-43ce-9513-c76106476c24" providerId="AD" clId="Web-{611DFB1A-FC94-DFBB-E707-878EB79C9E91}"/>
    <pc:docChg chg="modSld">
      <pc:chgData name="Philip Millenaar" userId="S::philip.millenaar@utoronto.ca::cc4829a7-d6cf-43ce-9513-c76106476c24" providerId="AD" clId="Web-{611DFB1A-FC94-DFBB-E707-878EB79C9E91}" dt="2020-10-22T15:30:40.561" v="160" actId="14100"/>
      <pc:docMkLst>
        <pc:docMk/>
      </pc:docMkLst>
      <pc:sldChg chg="addSp modSp">
        <pc:chgData name="Philip Millenaar" userId="S::philip.millenaar@utoronto.ca::cc4829a7-d6cf-43ce-9513-c76106476c24" providerId="AD" clId="Web-{611DFB1A-FC94-DFBB-E707-878EB79C9E91}" dt="2020-10-22T15:30:40.561" v="160" actId="14100"/>
        <pc:sldMkLst>
          <pc:docMk/>
          <pc:sldMk cId="1837712100" sldId="528"/>
        </pc:sldMkLst>
        <pc:spChg chg="add mod">
          <ac:chgData name="Philip Millenaar" userId="S::philip.millenaar@utoronto.ca::cc4829a7-d6cf-43ce-9513-c76106476c24" providerId="AD" clId="Web-{611DFB1A-FC94-DFBB-E707-878EB79C9E91}" dt="2020-10-22T15:30:40.561" v="160" actId="14100"/>
          <ac:spMkLst>
            <pc:docMk/>
            <pc:sldMk cId="1837712100" sldId="528"/>
            <ac:spMk id="2" creationId="{296FB478-DB38-4382-AB28-AEEC8A36D2E9}"/>
          </ac:spMkLst>
        </pc:spChg>
      </pc:sldChg>
    </pc:docChg>
  </pc:docChgLst>
  <pc:docChgLst>
    <pc:chgData name="Philip Millenaar" userId="S::philip.millenaar@utoronto.ca::cc4829a7-d6cf-43ce-9513-c76106476c24" providerId="AD" clId="Web-{FBB7A6CC-699C-4683-3ECE-57405982228C}"/>
    <pc:docChg chg="modSld">
      <pc:chgData name="Philip Millenaar" userId="S::philip.millenaar@utoronto.ca::cc4829a7-d6cf-43ce-9513-c76106476c24" providerId="AD" clId="Web-{FBB7A6CC-699C-4683-3ECE-57405982228C}" dt="2020-10-13T20:09:17.428" v="4" actId="20577"/>
      <pc:docMkLst>
        <pc:docMk/>
      </pc:docMkLst>
      <pc:sldChg chg="modSp">
        <pc:chgData name="Philip Millenaar" userId="S::philip.millenaar@utoronto.ca::cc4829a7-d6cf-43ce-9513-c76106476c24" providerId="AD" clId="Web-{FBB7A6CC-699C-4683-3ECE-57405982228C}" dt="2020-10-13T20:09:15.834" v="3" actId="20577"/>
        <pc:sldMkLst>
          <pc:docMk/>
          <pc:sldMk cId="3396217048" sldId="530"/>
        </pc:sldMkLst>
        <pc:spChg chg="mod">
          <ac:chgData name="Philip Millenaar" userId="S::philip.millenaar@utoronto.ca::cc4829a7-d6cf-43ce-9513-c76106476c24" providerId="AD" clId="Web-{FBB7A6CC-699C-4683-3ECE-57405982228C}" dt="2020-10-13T20:09:15.834" v="3" actId="20577"/>
          <ac:spMkLst>
            <pc:docMk/>
            <pc:sldMk cId="3396217048" sldId="530"/>
            <ac:spMk id="4" creationId="{00000000-0000-0000-0000-000000000000}"/>
          </ac:spMkLst>
        </pc:spChg>
      </pc:sldChg>
    </pc:docChg>
  </pc:docChgLst>
  <pc:docChgLst>
    <pc:chgData name="Rames Paramsothy" userId="S::rames.paramsothy@utoronto.ca::3c1e3afa-bf15-47c9-bcd0-49a2b75cefe7" providerId="AD" clId="Web-{7072704F-AB6C-9AA6-54CB-ABAFABAE72FC}"/>
    <pc:docChg chg="modSld">
      <pc:chgData name="Rames Paramsothy" userId="S::rames.paramsothy@utoronto.ca::3c1e3afa-bf15-47c9-bcd0-49a2b75cefe7" providerId="AD" clId="Web-{7072704F-AB6C-9AA6-54CB-ABAFABAE72FC}" dt="2020-10-21T02:27:13.372" v="1" actId="1076"/>
      <pc:docMkLst>
        <pc:docMk/>
      </pc:docMkLst>
      <pc:sldChg chg="modSp">
        <pc:chgData name="Rames Paramsothy" userId="S::rames.paramsothy@utoronto.ca::3c1e3afa-bf15-47c9-bcd0-49a2b75cefe7" providerId="AD" clId="Web-{7072704F-AB6C-9AA6-54CB-ABAFABAE72FC}" dt="2020-10-21T02:27:13.372" v="1" actId="1076"/>
        <pc:sldMkLst>
          <pc:docMk/>
          <pc:sldMk cId="1484324788" sldId="520"/>
        </pc:sldMkLst>
        <pc:picChg chg="mod">
          <ac:chgData name="Rames Paramsothy" userId="S::rames.paramsothy@utoronto.ca::3c1e3afa-bf15-47c9-bcd0-49a2b75cefe7" providerId="AD" clId="Web-{7072704F-AB6C-9AA6-54CB-ABAFABAE72FC}" dt="2020-10-21T02:27:13.372" v="1" actId="1076"/>
          <ac:picMkLst>
            <pc:docMk/>
            <pc:sldMk cId="1484324788" sldId="520"/>
            <ac:picMk id="90" creationId="{806CCCC1-1EDD-46C1-9BF5-5100FDAB0F3D}"/>
          </ac:picMkLst>
        </pc:picChg>
      </pc:sldChg>
    </pc:docChg>
  </pc:docChgLst>
  <pc:docChgLst>
    <pc:chgData name="Philip Millenaar" userId="cc4829a7-d6cf-43ce-9513-c76106476c24" providerId="ADAL" clId="{EDB87184-9AE8-4B39-AE6A-4DBF0D5694F1}"/>
    <pc:docChg chg="custSel modSld">
      <pc:chgData name="Philip Millenaar" userId="cc4829a7-d6cf-43ce-9513-c76106476c24" providerId="ADAL" clId="{EDB87184-9AE8-4B39-AE6A-4DBF0D5694F1}" dt="2020-10-15T15:59:18.345" v="93" actId="20577"/>
      <pc:docMkLst>
        <pc:docMk/>
      </pc:docMkLst>
      <pc:sldChg chg="modSp mod modNotesTx">
        <pc:chgData name="Philip Millenaar" userId="cc4829a7-d6cf-43ce-9513-c76106476c24" providerId="ADAL" clId="{EDB87184-9AE8-4B39-AE6A-4DBF0D5694F1}" dt="2020-10-15T15:59:18.345" v="93" actId="20577"/>
        <pc:sldMkLst>
          <pc:docMk/>
          <pc:sldMk cId="2886622542" sldId="517"/>
        </pc:sldMkLst>
        <pc:spChg chg="mod">
          <ac:chgData name="Philip Millenaar" userId="cc4829a7-d6cf-43ce-9513-c76106476c24" providerId="ADAL" clId="{EDB87184-9AE8-4B39-AE6A-4DBF0D5694F1}" dt="2020-10-15T15:52:39.261" v="11" actId="20577"/>
          <ac:spMkLst>
            <pc:docMk/>
            <pc:sldMk cId="2886622542" sldId="517"/>
            <ac:spMk id="19" creationId="{00000000-0000-0000-0000-000000000000}"/>
          </ac:spMkLst>
        </pc:spChg>
      </pc:sldChg>
      <pc:sldChg chg="modNotesTx">
        <pc:chgData name="Philip Millenaar" userId="cc4829a7-d6cf-43ce-9513-c76106476c24" providerId="ADAL" clId="{EDB87184-9AE8-4B39-AE6A-4DBF0D5694F1}" dt="2020-10-15T15:59:14.257" v="89" actId="20577"/>
        <pc:sldMkLst>
          <pc:docMk/>
          <pc:sldMk cId="1484324788" sldId="520"/>
        </pc:sldMkLst>
      </pc:sldChg>
      <pc:sldChg chg="modNotesTx">
        <pc:chgData name="Philip Millenaar" userId="cc4829a7-d6cf-43ce-9513-c76106476c24" providerId="ADAL" clId="{EDB87184-9AE8-4B39-AE6A-4DBF0D5694F1}" dt="2020-10-15T15:58:42.698" v="65" actId="20577"/>
        <pc:sldMkLst>
          <pc:docMk/>
          <pc:sldMk cId="1837712100" sldId="528"/>
        </pc:sldMkLst>
      </pc:sldChg>
      <pc:sldChg chg="modNotesTx">
        <pc:chgData name="Philip Millenaar" userId="cc4829a7-d6cf-43ce-9513-c76106476c24" providerId="ADAL" clId="{EDB87184-9AE8-4B39-AE6A-4DBF0D5694F1}" dt="2020-10-15T15:58:37.631" v="61" actId="20577"/>
        <pc:sldMkLst>
          <pc:docMk/>
          <pc:sldMk cId="3396217048" sldId="530"/>
        </pc:sldMkLst>
      </pc:sldChg>
      <pc:sldChg chg="modSp mod modNotesTx">
        <pc:chgData name="Philip Millenaar" userId="cc4829a7-d6cf-43ce-9513-c76106476c24" providerId="ADAL" clId="{EDB87184-9AE8-4B39-AE6A-4DBF0D5694F1}" dt="2020-10-15T15:59:08.876" v="81" actId="20577"/>
        <pc:sldMkLst>
          <pc:docMk/>
          <pc:sldMk cId="1367605757" sldId="557"/>
        </pc:sldMkLst>
        <pc:spChg chg="mod">
          <ac:chgData name="Philip Millenaar" userId="cc4829a7-d6cf-43ce-9513-c76106476c24" providerId="ADAL" clId="{EDB87184-9AE8-4B39-AE6A-4DBF0D5694F1}" dt="2020-10-15T15:53:54.894" v="18" actId="20577"/>
          <ac:spMkLst>
            <pc:docMk/>
            <pc:sldMk cId="1367605757" sldId="557"/>
            <ac:spMk id="37" creationId="{B7BE30AF-33D5-4EDC-8C8B-1B2BA5FB031A}"/>
          </ac:spMkLst>
        </pc:spChg>
      </pc:sldChg>
      <pc:sldChg chg="modNotesTx">
        <pc:chgData name="Philip Millenaar" userId="cc4829a7-d6cf-43ce-9513-c76106476c24" providerId="ADAL" clId="{EDB87184-9AE8-4B39-AE6A-4DBF0D5694F1}" dt="2020-10-15T15:59:04.035" v="77" actId="20577"/>
        <pc:sldMkLst>
          <pc:docMk/>
          <pc:sldMk cId="3269922789" sldId="559"/>
        </pc:sldMkLst>
      </pc:sldChg>
      <pc:sldChg chg="modNotesTx">
        <pc:chgData name="Philip Millenaar" userId="cc4829a7-d6cf-43ce-9513-c76106476c24" providerId="ADAL" clId="{EDB87184-9AE8-4B39-AE6A-4DBF0D5694F1}" dt="2020-10-15T15:57:46.626" v="60" actId="20577"/>
        <pc:sldMkLst>
          <pc:docMk/>
          <pc:sldMk cId="1165244425" sldId="560"/>
        </pc:sldMkLst>
      </pc:sldChg>
      <pc:sldChg chg="modNotesTx">
        <pc:chgData name="Philip Millenaar" userId="cc4829a7-d6cf-43ce-9513-c76106476c24" providerId="ADAL" clId="{EDB87184-9AE8-4B39-AE6A-4DBF0D5694F1}" dt="2020-10-15T15:57:19.137" v="38" actId="20577"/>
        <pc:sldMkLst>
          <pc:docMk/>
          <pc:sldMk cId="2574438596" sldId="561"/>
        </pc:sldMkLst>
      </pc:sldChg>
      <pc:sldChg chg="modSp mod modNotesTx">
        <pc:chgData name="Philip Millenaar" userId="cc4829a7-d6cf-43ce-9513-c76106476c24" providerId="ADAL" clId="{EDB87184-9AE8-4B39-AE6A-4DBF0D5694F1}" dt="2020-10-15T15:58:58.519" v="73" actId="20577"/>
        <pc:sldMkLst>
          <pc:docMk/>
          <pc:sldMk cId="334743362" sldId="562"/>
        </pc:sldMkLst>
        <pc:spChg chg="mod">
          <ac:chgData name="Philip Millenaar" userId="cc4829a7-d6cf-43ce-9513-c76106476c24" providerId="ADAL" clId="{EDB87184-9AE8-4B39-AE6A-4DBF0D5694F1}" dt="2020-10-15T15:58:48.644" v="69" actId="6549"/>
          <ac:spMkLst>
            <pc:docMk/>
            <pc:sldMk cId="334743362" sldId="562"/>
            <ac:spMk id="22" creationId="{00000000-0000-0000-0000-000000000000}"/>
          </ac:spMkLst>
        </pc:spChg>
      </pc:sldChg>
      <pc:sldChg chg="modNotesTx">
        <pc:chgData name="Philip Millenaar" userId="cc4829a7-d6cf-43ce-9513-c76106476c24" providerId="ADAL" clId="{EDB87184-9AE8-4B39-AE6A-4DBF0D5694F1}" dt="2020-10-15T15:57:35.742" v="52" actId="20577"/>
        <pc:sldMkLst>
          <pc:docMk/>
          <pc:sldMk cId="2942254721" sldId="563"/>
        </pc:sldMkLst>
      </pc:sldChg>
      <pc:sldChg chg="modNotesTx">
        <pc:chgData name="Philip Millenaar" userId="cc4829a7-d6cf-43ce-9513-c76106476c24" providerId="ADAL" clId="{EDB87184-9AE8-4B39-AE6A-4DBF0D5694F1}" dt="2020-10-15T15:57:40.185" v="56" actId="20577"/>
        <pc:sldMkLst>
          <pc:docMk/>
          <pc:sldMk cId="1934367903" sldId="565"/>
        </pc:sldMkLst>
      </pc:sldChg>
      <pc:sldChg chg="modNotesTx">
        <pc:chgData name="Philip Millenaar" userId="cc4829a7-d6cf-43ce-9513-c76106476c24" providerId="ADAL" clId="{EDB87184-9AE8-4B39-AE6A-4DBF0D5694F1}" dt="2020-10-15T15:57:29.241" v="46" actId="20577"/>
        <pc:sldMkLst>
          <pc:docMk/>
          <pc:sldMk cId="3419532118" sldId="568"/>
        </pc:sldMkLst>
      </pc:sldChg>
    </pc:docChg>
  </pc:docChgLst>
  <pc:docChgLst>
    <pc:chgData name="Philip Millenaar" userId="S::philip.millenaar@utoronto.ca::cc4829a7-d6cf-43ce-9513-c76106476c24" providerId="AD" clId="Web-{0FF34DBB-D0EE-4906-E421-ABDAF235BA8C}"/>
    <pc:docChg chg="modSld">
      <pc:chgData name="Philip Millenaar" userId="S::philip.millenaar@utoronto.ca::cc4829a7-d6cf-43ce-9513-c76106476c24" providerId="AD" clId="Web-{0FF34DBB-D0EE-4906-E421-ABDAF235BA8C}" dt="2020-10-15T15:51:52.904" v="13" actId="20577"/>
      <pc:docMkLst>
        <pc:docMk/>
      </pc:docMkLst>
      <pc:sldChg chg="modSp">
        <pc:chgData name="Philip Millenaar" userId="S::philip.millenaar@utoronto.ca::cc4829a7-d6cf-43ce-9513-c76106476c24" providerId="AD" clId="Web-{0FF34DBB-D0EE-4906-E421-ABDAF235BA8C}" dt="2020-10-15T15:51:52.904" v="13" actId="20577"/>
        <pc:sldMkLst>
          <pc:docMk/>
          <pc:sldMk cId="2886622542" sldId="517"/>
        </pc:sldMkLst>
        <pc:spChg chg="mod">
          <ac:chgData name="Philip Millenaar" userId="S::philip.millenaar@utoronto.ca::cc4829a7-d6cf-43ce-9513-c76106476c24" providerId="AD" clId="Web-{0FF34DBB-D0EE-4906-E421-ABDAF235BA8C}" dt="2020-10-15T15:51:52.904" v="13" actId="20577"/>
          <ac:spMkLst>
            <pc:docMk/>
            <pc:sldMk cId="2886622542" sldId="517"/>
            <ac:spMk id="19" creationId="{00000000-0000-0000-0000-000000000000}"/>
          </ac:spMkLst>
        </pc:spChg>
      </pc:sldChg>
    </pc:docChg>
  </pc:docChgLst>
  <pc:docChgLst>
    <pc:chgData name="Philip Millenaar" userId="cc4829a7-d6cf-43ce-9513-c76106476c24" providerId="ADAL" clId="{7F1AA008-EBFE-49DD-8D41-4513A93A0FFA}"/>
    <pc:docChg chg="modSld">
      <pc:chgData name="Philip Millenaar" userId="cc4829a7-d6cf-43ce-9513-c76106476c24" providerId="ADAL" clId="{7F1AA008-EBFE-49DD-8D41-4513A93A0FFA}" dt="2020-10-13T20:13:57.251" v="96" actId="12"/>
      <pc:docMkLst>
        <pc:docMk/>
      </pc:docMkLst>
      <pc:sldChg chg="modSp mod">
        <pc:chgData name="Philip Millenaar" userId="cc4829a7-d6cf-43ce-9513-c76106476c24" providerId="ADAL" clId="{7F1AA008-EBFE-49DD-8D41-4513A93A0FFA}" dt="2020-10-13T20:11:19.543" v="3" actId="1076"/>
        <pc:sldMkLst>
          <pc:docMk/>
          <pc:sldMk cId="3396217048" sldId="530"/>
        </pc:sldMkLst>
        <pc:spChg chg="mod">
          <ac:chgData name="Philip Millenaar" userId="cc4829a7-d6cf-43ce-9513-c76106476c24" providerId="ADAL" clId="{7F1AA008-EBFE-49DD-8D41-4513A93A0FFA}" dt="2020-10-13T20:11:19.543" v="3" actId="1076"/>
          <ac:spMkLst>
            <pc:docMk/>
            <pc:sldMk cId="3396217048" sldId="530"/>
            <ac:spMk id="4" creationId="{00000000-0000-0000-0000-000000000000}"/>
          </ac:spMkLst>
        </pc:spChg>
      </pc:sldChg>
      <pc:sldChg chg="modSp mod">
        <pc:chgData name="Philip Millenaar" userId="cc4829a7-d6cf-43ce-9513-c76106476c24" providerId="ADAL" clId="{7F1AA008-EBFE-49DD-8D41-4513A93A0FFA}" dt="2020-10-13T20:11:49.803" v="33" actId="1076"/>
        <pc:sldMkLst>
          <pc:docMk/>
          <pc:sldMk cId="2574438596" sldId="561"/>
        </pc:sldMkLst>
        <pc:spChg chg="mod">
          <ac:chgData name="Philip Millenaar" userId="cc4829a7-d6cf-43ce-9513-c76106476c24" providerId="ADAL" clId="{7F1AA008-EBFE-49DD-8D41-4513A93A0FFA}" dt="2020-10-13T20:11:49.803" v="33" actId="1076"/>
          <ac:spMkLst>
            <pc:docMk/>
            <pc:sldMk cId="2574438596" sldId="561"/>
            <ac:spMk id="2" creationId="{00000000-0000-0000-0000-000000000000}"/>
          </ac:spMkLst>
        </pc:spChg>
      </pc:sldChg>
      <pc:sldChg chg="modSp mod">
        <pc:chgData name="Philip Millenaar" userId="cc4829a7-d6cf-43ce-9513-c76106476c24" providerId="ADAL" clId="{7F1AA008-EBFE-49DD-8D41-4513A93A0FFA}" dt="2020-10-13T20:12:22.761" v="54" actId="1076"/>
        <pc:sldMkLst>
          <pc:docMk/>
          <pc:sldMk cId="2942254721" sldId="563"/>
        </pc:sldMkLst>
        <pc:spChg chg="mod">
          <ac:chgData name="Philip Millenaar" userId="cc4829a7-d6cf-43ce-9513-c76106476c24" providerId="ADAL" clId="{7F1AA008-EBFE-49DD-8D41-4513A93A0FFA}" dt="2020-10-13T20:12:22.761" v="54" actId="1076"/>
          <ac:spMkLst>
            <pc:docMk/>
            <pc:sldMk cId="2942254721" sldId="563"/>
            <ac:spMk id="2" creationId="{12671D10-2A18-47E7-B273-3040FEA52FD6}"/>
          </ac:spMkLst>
        </pc:spChg>
      </pc:sldChg>
      <pc:sldChg chg="modSp mod">
        <pc:chgData name="Philip Millenaar" userId="cc4829a7-d6cf-43ce-9513-c76106476c24" providerId="ADAL" clId="{7F1AA008-EBFE-49DD-8D41-4513A93A0FFA}" dt="2020-10-13T20:13:57.251" v="96" actId="12"/>
        <pc:sldMkLst>
          <pc:docMk/>
          <pc:sldMk cId="1934367903" sldId="565"/>
        </pc:sldMkLst>
        <pc:spChg chg="mod">
          <ac:chgData name="Philip Millenaar" userId="cc4829a7-d6cf-43ce-9513-c76106476c24" providerId="ADAL" clId="{7F1AA008-EBFE-49DD-8D41-4513A93A0FFA}" dt="2020-10-13T20:13:57.251" v="96" actId="12"/>
          <ac:spMkLst>
            <pc:docMk/>
            <pc:sldMk cId="1934367903" sldId="565"/>
            <ac:spMk id="4" creationId="{00000000-0000-0000-0000-000000000000}"/>
          </ac:spMkLst>
        </pc:spChg>
      </pc:sldChg>
      <pc:sldChg chg="modSp mod">
        <pc:chgData name="Philip Millenaar" userId="cc4829a7-d6cf-43ce-9513-c76106476c24" providerId="ADAL" clId="{7F1AA008-EBFE-49DD-8D41-4513A93A0FFA}" dt="2020-10-13T20:12:13.173" v="53" actId="1076"/>
        <pc:sldMkLst>
          <pc:docMk/>
          <pc:sldMk cId="3419532118" sldId="568"/>
        </pc:sldMkLst>
        <pc:spChg chg="mod">
          <ac:chgData name="Philip Millenaar" userId="cc4829a7-d6cf-43ce-9513-c76106476c24" providerId="ADAL" clId="{7F1AA008-EBFE-49DD-8D41-4513A93A0FFA}" dt="2020-10-13T20:12:13.173" v="53" actId="1076"/>
          <ac:spMkLst>
            <pc:docMk/>
            <pc:sldMk cId="3419532118" sldId="568"/>
            <ac:spMk id="4" creationId="{FE7A5AE6-30D5-4D3F-81D3-1F5EEAF9DC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C2E6E-93E5-4BFE-9314-853DD3E14F6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FFC17-600F-4A41-B6AC-C9829F31A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6D41B-AAD0-1E44-A2A0-1D80BC8AA5D4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0D2B4-C4B8-F340-9E9C-A2D55BC4A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0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2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74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B6D3-6F5E-4DC9-A08B-FCC5E8671A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B6D3-6F5E-4DC9-A08B-FCC5E8671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 D.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Chris D.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0D2B4-C4B8-F340-9E9C-A2D55BC4A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16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06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072CF6-07FC-3641-9BA7-E337AD09B394}"/>
              </a:ext>
            </a:extLst>
          </p:cNvPr>
          <p:cNvSpPr/>
          <p:nvPr userDrawn="1"/>
        </p:nvSpPr>
        <p:spPr>
          <a:xfrm>
            <a:off x="0" y="6304685"/>
            <a:ext cx="12192000" cy="512835"/>
          </a:xfrm>
          <a:prstGeom prst="rect">
            <a:avLst/>
          </a:prstGeom>
          <a:solidFill>
            <a:srgbClr val="002A5C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6E50F-6A57-F043-9145-62010E034117}"/>
              </a:ext>
            </a:extLst>
          </p:cNvPr>
          <p:cNvSpPr/>
          <p:nvPr userDrawn="1"/>
        </p:nvSpPr>
        <p:spPr>
          <a:xfrm>
            <a:off x="282286" y="175058"/>
            <a:ext cx="11627428" cy="90000"/>
          </a:xfrm>
          <a:prstGeom prst="rect">
            <a:avLst/>
          </a:prstGeom>
          <a:solidFill>
            <a:srgbClr val="00295B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F7A65E-9EBF-DC4E-90F2-C2A4CD70C528}"/>
              </a:ext>
            </a:extLst>
          </p:cNvPr>
          <p:cNvSpPr/>
          <p:nvPr userDrawn="1"/>
        </p:nvSpPr>
        <p:spPr>
          <a:xfrm>
            <a:off x="0" y="6669808"/>
            <a:ext cx="12192000" cy="197138"/>
          </a:xfrm>
          <a:prstGeom prst="rect">
            <a:avLst/>
          </a:prstGeom>
          <a:solidFill>
            <a:srgbClr val="011226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 anchor="t">
            <a:normAutofit/>
          </a:bodyPr>
          <a:lstStyle>
            <a:lvl1pPr algn="l">
              <a:defRPr sz="3600" b="1" i="0" spc="-150">
                <a:solidFill>
                  <a:srgbClr val="011226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71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31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26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3B04-C5DB-9F46-BE83-43DBDA4E03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923A5-08DD-8649-9F9B-E672AF71FB05}"/>
              </a:ext>
            </a:extLst>
          </p:cNvPr>
          <p:cNvSpPr/>
          <p:nvPr userDrawn="1"/>
        </p:nvSpPr>
        <p:spPr>
          <a:xfrm>
            <a:off x="0" y="6797532"/>
            <a:ext cx="12192000" cy="81158"/>
          </a:xfrm>
          <a:prstGeom prst="rect">
            <a:avLst/>
          </a:prstGeom>
          <a:solidFill>
            <a:srgbClr val="011226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140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toronto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FAST.HELP@utoronto.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asi.its.utoronto.ca/wp-content/uploads/2020/10/Changes-From-New-SAP-GUI-Deployment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95B985-DA58-854E-97DC-0FF1AA7E54AB}"/>
              </a:ext>
            </a:extLst>
          </p:cNvPr>
          <p:cNvSpPr/>
          <p:nvPr/>
        </p:nvSpPr>
        <p:spPr>
          <a:xfrm>
            <a:off x="0" y="0"/>
            <a:ext cx="12192000" cy="5334988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0186"/>
            <a:ext cx="12192000" cy="3314802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D6744C8F-CDDC-444C-8714-92863B7A00E0}"/>
              </a:ext>
            </a:extLst>
          </p:cNvPr>
          <p:cNvSpPr txBox="1">
            <a:spLocks/>
          </p:cNvSpPr>
          <p:nvPr/>
        </p:nvSpPr>
        <p:spPr>
          <a:xfrm>
            <a:off x="282286" y="320890"/>
            <a:ext cx="11627428" cy="145508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-15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SAP S/4HANA Migration</a:t>
            </a:r>
          </a:p>
          <a:p>
            <a:pPr algn="ctr"/>
            <a:r>
              <a:rPr lang="en-US" b="1" spc="-15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Connect &amp; Learn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829E25-792E-7849-B4AD-F20ED1C55233}"/>
              </a:ext>
            </a:extLst>
          </p:cNvPr>
          <p:cNvSpPr/>
          <p:nvPr/>
        </p:nvSpPr>
        <p:spPr>
          <a:xfrm>
            <a:off x="0" y="6579476"/>
            <a:ext cx="12192000" cy="278524"/>
          </a:xfrm>
          <a:prstGeom prst="rect">
            <a:avLst/>
          </a:prstGeom>
          <a:solidFill>
            <a:srgbClr val="011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ofT-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960" y="5576759"/>
            <a:ext cx="2144910" cy="7803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A1D002-FB4D-E64F-B68F-F26EB094ACB8}"/>
              </a:ext>
            </a:extLst>
          </p:cNvPr>
          <p:cNvSpPr/>
          <p:nvPr/>
        </p:nvSpPr>
        <p:spPr>
          <a:xfrm>
            <a:off x="282286" y="175058"/>
            <a:ext cx="11627428" cy="90000"/>
          </a:xfrm>
          <a:prstGeom prst="rect">
            <a:avLst/>
          </a:prstGeom>
          <a:solidFill>
            <a:srgbClr val="00295B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84743" y="618319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October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49503-012A-412D-A433-6B24D69E1ED6}"/>
              </a:ext>
            </a:extLst>
          </p:cNvPr>
          <p:cNvSpPr txBox="1"/>
          <p:nvPr/>
        </p:nvSpPr>
        <p:spPr>
          <a:xfrm>
            <a:off x="3399194" y="5510046"/>
            <a:ext cx="61093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Philip Millenaar – SAP Modernization Program Manager</a:t>
            </a:r>
          </a:p>
          <a:p>
            <a:r>
              <a:rPr lang="en-US">
                <a:solidFill>
                  <a:schemeClr val="bg1"/>
                </a:solidFill>
              </a:rPr>
              <a:t>Lorena Gaudio – Financial Services Project Lead</a:t>
            </a:r>
          </a:p>
          <a:p>
            <a:r>
              <a:rPr lang="en-US">
                <a:solidFill>
                  <a:schemeClr val="bg1"/>
                </a:solidFill>
              </a:rPr>
              <a:t>Chris Dimitriadis – FAST Team Manager</a:t>
            </a:r>
          </a:p>
        </p:txBody>
      </p:sp>
    </p:spTree>
    <p:extLst>
      <p:ext uri="{BB962C8B-B14F-4D97-AF65-F5344CB8AC3E}">
        <p14:creationId xmlns:p14="http://schemas.microsoft.com/office/powerpoint/2010/main" val="257474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10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/>
              <a:t>Major Changes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61697" y="1093846"/>
            <a:ext cx="3260742" cy="5461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r>
              <a:rPr lang="en-US" sz="1400">
                <a:solidFill>
                  <a:schemeClr val="bg1"/>
                </a:solidFill>
                <a:cs typeface="Arial"/>
              </a:rPr>
              <a:t>Elimination of the RPT Clone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2286" y="1092785"/>
            <a:ext cx="285977" cy="544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algn="ctr" defTabSz="957867"/>
            <a:r>
              <a:rPr lang="en-US" sz="5400" i="1">
                <a:solidFill>
                  <a:srgbClr val="337AB7"/>
                </a:solidFill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99697" y="1093846"/>
            <a:ext cx="762000" cy="5461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endParaRPr lang="en-US" sz="1400" b="1" i="1">
              <a:solidFill>
                <a:schemeClr val="bg1"/>
              </a:solidFill>
            </a:endParaRPr>
          </a:p>
        </p:txBody>
      </p:sp>
      <p:pic>
        <p:nvPicPr>
          <p:cNvPr id="36" name="Picture 6" descr="\\psf\Home\Desktop\SuccessFactors\learning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5" y="1149914"/>
            <a:ext cx="574365" cy="45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1BCB5BC-1395-455D-BF49-B27B4515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48" y="1704841"/>
            <a:ext cx="7623422" cy="42151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7A5AE6-30D5-4D3F-81D3-1F5EEAF9DC7F}"/>
              </a:ext>
            </a:extLst>
          </p:cNvPr>
          <p:cNvSpPr txBox="1"/>
          <p:nvPr/>
        </p:nvSpPr>
        <p:spPr>
          <a:xfrm>
            <a:off x="568263" y="1979517"/>
            <a:ext cx="42367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RPT Clone resulted from AMS historical performance shortcomings</a:t>
            </a:r>
          </a:p>
          <a:p>
            <a:endParaRPr lang="en-CA"/>
          </a:p>
          <a:p>
            <a:r>
              <a:rPr lang="en-CA"/>
              <a:t>Evolved into other use cases</a:t>
            </a:r>
          </a:p>
          <a:p>
            <a:endParaRPr lang="en-CA"/>
          </a:p>
          <a:p>
            <a:r>
              <a:rPr lang="en-CA"/>
              <a:t>New solution will:</a:t>
            </a:r>
          </a:p>
          <a:p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Be web-based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Use login via </a:t>
            </a:r>
            <a:r>
              <a:rPr lang="en-CA" err="1"/>
              <a:t>UTORid</a:t>
            </a:r>
            <a:endParaRPr lang="en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Provide AMS reports that see heavy usage during AMS lockout periods (e.g. payroll, fiscal ME, fiscal YE, Holiday break)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/>
              <a:t>Have a more modern “Belize” theme</a:t>
            </a:r>
          </a:p>
          <a:p>
            <a:endParaRPr lang="en-CA"/>
          </a:p>
          <a:p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11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/>
              <a:t>Major Changes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641131" y="1221876"/>
            <a:ext cx="3260742" cy="5461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Improvements to ERDD on the Web (2021)</a:t>
            </a:r>
            <a:endParaRPr lang="en-US" sz="1400">
              <a:ea typeface="+mn-lt"/>
              <a:cs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1720" y="1220815"/>
            <a:ext cx="285977" cy="544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algn="ctr" defTabSz="957867"/>
            <a:r>
              <a:rPr lang="en-US" sz="5400" i="1">
                <a:solidFill>
                  <a:srgbClr val="337AB7"/>
                </a:solidFill>
              </a:rPr>
              <a:t>4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79131" y="1221876"/>
            <a:ext cx="762000" cy="5461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endParaRPr lang="en-US" sz="1400" b="1" i="1">
              <a:solidFill>
                <a:schemeClr val="bg1"/>
              </a:solidFill>
            </a:endParaRPr>
          </a:p>
        </p:txBody>
      </p:sp>
      <p:pic>
        <p:nvPicPr>
          <p:cNvPr id="54" name="Picture 3" descr="\\psf\Home\Desktop\SuccessFactors\cloud\goa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5" y="1314741"/>
            <a:ext cx="446425" cy="3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66BCD-4887-484F-AB42-AFD599245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484" y="1812431"/>
            <a:ext cx="8892619" cy="4441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671D10-2A18-47E7-B273-3040FEA52FD6}"/>
              </a:ext>
            </a:extLst>
          </p:cNvPr>
          <p:cNvSpPr txBox="1"/>
          <p:nvPr/>
        </p:nvSpPr>
        <p:spPr>
          <a:xfrm>
            <a:off x="567920" y="2126939"/>
            <a:ext cx="24591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Modernized user experience</a:t>
            </a:r>
          </a:p>
          <a:p>
            <a:endParaRPr lang="en-CA"/>
          </a:p>
          <a:p>
            <a:r>
              <a:rPr lang="en-CA"/>
              <a:t>Latest SAP web technologies</a:t>
            </a:r>
          </a:p>
          <a:p>
            <a:endParaRPr lang="en-CA"/>
          </a:p>
          <a:p>
            <a:r>
              <a:rPr lang="en-CA"/>
              <a:t>Responsive to your screen/device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Training and Support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04546" y="1332780"/>
            <a:ext cx="9908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CA"/>
              <a:t>FAST-hosted online S/4HANA information sessions (more details coming soon):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CA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/>
              <a:t>October 27</a:t>
            </a:r>
            <a:r>
              <a:rPr lang="en-CA" baseline="30000"/>
              <a:t>th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/>
              <a:t>October 29</a:t>
            </a:r>
            <a:r>
              <a:rPr lang="en-CA" baseline="30000"/>
              <a:t>th</a:t>
            </a:r>
            <a:r>
              <a:rPr lang="en-CA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CA"/>
              <a:t>November 4</a:t>
            </a:r>
            <a:r>
              <a:rPr lang="en-CA" baseline="30000"/>
              <a:t>th</a:t>
            </a:r>
            <a:r>
              <a:rPr lang="en-CA"/>
              <a:t>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CA"/>
              <a:t>A dedicated S/4HANA page will be established on the Financial Services Department website (</a:t>
            </a:r>
            <a:r>
              <a:rPr lang="en-CA">
                <a:hlinkClick r:id="rId3"/>
              </a:rPr>
              <a:t>https://finance.utoronto.ca/</a:t>
            </a:r>
            <a:r>
              <a:rPr lang="en-CA"/>
              <a:t>), cons all supporting documentation and information.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CA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CA"/>
              <a:t>All impacted FAST Team reference guides, simulations and Knowledge Center articles will be updated to reflect S/4HANA changes.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CA"/>
              <a:t>On-going support will be available through your FAST Team Faculty Representatives, and the general </a:t>
            </a:r>
            <a:r>
              <a:rPr lang="en-CA" u="sng">
                <a:hlinkClick r:id="rId4"/>
              </a:rPr>
              <a:t>FAST.HELP@utoronto.ca</a:t>
            </a:r>
            <a:r>
              <a:rPr lang="en-CA"/>
              <a:t> mailbox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road&lt;/strong&gt; PNG stock by DoloresMinette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762"/>
            <a:ext cx="12192000" cy="4175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075" y="206954"/>
            <a:ext cx="10692168" cy="550028"/>
          </a:xfrm>
        </p:spPr>
        <p:txBody>
          <a:bodyPr>
            <a:normAutofit fontScale="90000"/>
          </a:bodyPr>
          <a:lstStyle/>
          <a:p>
            <a:r>
              <a:rPr lang="en-CA" sz="4000"/>
              <a:t>SAP Modernization Program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175" y="4306420"/>
            <a:ext cx="574095" cy="55446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5931" y="2276449"/>
            <a:ext cx="142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err="1"/>
              <a:t>SuccessFactors</a:t>
            </a:r>
            <a:endParaRPr lang="en-CA" sz="1600"/>
          </a:p>
          <a:p>
            <a:pPr algn="ctr"/>
            <a:r>
              <a:rPr lang="en-CA" sz="1600"/>
              <a:t>LMS/P&amp;G</a:t>
            </a:r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2006755" y="2296080"/>
            <a:ext cx="132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Transfer</a:t>
            </a:r>
          </a:p>
          <a:p>
            <a:pPr algn="ctr"/>
            <a:r>
              <a:rPr lang="en-CA" sz="1600"/>
              <a:t>H/W to Azure</a:t>
            </a:r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4215926" y="1870421"/>
            <a:ext cx="1217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Recruitment</a:t>
            </a:r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5836334" y="1820850"/>
            <a:ext cx="1059907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S/4HANA</a:t>
            </a:r>
          </a:p>
          <a:p>
            <a:pPr algn="ctr"/>
            <a:r>
              <a:rPr lang="en-CA" sz="1600"/>
              <a:t>Finance</a:t>
            </a:r>
            <a:endParaRPr lang="en-US" sz="1600"/>
          </a:p>
        </p:txBody>
      </p:sp>
      <p:cxnSp>
        <p:nvCxnSpPr>
          <p:cNvPr id="38" name="Straight Connector 37"/>
          <p:cNvCxnSpPr>
            <a:stCxn id="27" idx="2"/>
          </p:cNvCxnSpPr>
          <p:nvPr/>
        </p:nvCxnSpPr>
        <p:spPr>
          <a:xfrm>
            <a:off x="1337426" y="2938509"/>
            <a:ext cx="8796" cy="130066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51149" y="3010624"/>
            <a:ext cx="0" cy="105757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295" y="3542092"/>
            <a:ext cx="574095" cy="5544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600" y="4143827"/>
            <a:ext cx="574095" cy="5544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827" y="3884185"/>
            <a:ext cx="574095" cy="554468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>
            <a:off x="4779367" y="2515186"/>
            <a:ext cx="8834" cy="12032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389626" y="2525802"/>
            <a:ext cx="8834" cy="8650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01432" y="184176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2019</a:t>
            </a:r>
            <a:endParaRPr lang="en-US" sz="1600" b="1"/>
          </a:p>
        </p:txBody>
      </p:sp>
      <p:cxnSp>
        <p:nvCxnSpPr>
          <p:cNvPr id="51" name="Straight Connector 50"/>
          <p:cNvCxnSpPr/>
          <p:nvPr/>
        </p:nvCxnSpPr>
        <p:spPr>
          <a:xfrm>
            <a:off x="670676" y="2163676"/>
            <a:ext cx="1980473" cy="16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0676" y="2163676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51149" y="2172746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208567" y="1585918"/>
            <a:ext cx="2579716" cy="9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08567" y="1585918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788283" y="1594988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39323" y="125816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2020</a:t>
            </a:r>
            <a:endParaRPr lang="en-US" sz="1600" b="1"/>
          </a:p>
        </p:txBody>
      </p:sp>
      <p:sp>
        <p:nvSpPr>
          <p:cNvPr id="31" name="TextBox 30"/>
          <p:cNvSpPr txBox="1"/>
          <p:nvPr/>
        </p:nvSpPr>
        <p:spPr>
          <a:xfrm>
            <a:off x="7921892" y="1586431"/>
            <a:ext cx="939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Research</a:t>
            </a:r>
          </a:p>
          <a:p>
            <a:pPr algn="ctr"/>
            <a:r>
              <a:rPr lang="en-CA" sz="1600"/>
              <a:t>MRA</a:t>
            </a:r>
          </a:p>
          <a:p>
            <a:pPr algn="ctr"/>
            <a:r>
              <a:rPr lang="en-CA" sz="1600"/>
              <a:t>Finance</a:t>
            </a:r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9047476" y="1578901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Succession</a:t>
            </a:r>
          </a:p>
          <a:p>
            <a:pPr algn="ctr"/>
            <a:r>
              <a:rPr lang="en-CA" sz="1600"/>
              <a:t>Planning</a:t>
            </a:r>
            <a:endParaRPr lang="en-US" sz="16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8376015" y="1301389"/>
            <a:ext cx="3275214" cy="22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76015" y="1301389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681411" y="1310459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876227" y="92455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/>
              <a:t>2021</a:t>
            </a:r>
            <a:endParaRPr lang="en-US" sz="1600" b="1"/>
          </a:p>
        </p:txBody>
      </p:sp>
      <p:sp>
        <p:nvSpPr>
          <p:cNvPr id="60" name="TextBox 59"/>
          <p:cNvSpPr txBox="1"/>
          <p:nvPr/>
        </p:nvSpPr>
        <p:spPr>
          <a:xfrm>
            <a:off x="10176951" y="1571995"/>
            <a:ext cx="1053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RFP</a:t>
            </a:r>
          </a:p>
          <a:p>
            <a:pPr algn="ctr"/>
            <a:r>
              <a:rPr lang="en-CA" sz="1600"/>
              <a:t>Employee </a:t>
            </a:r>
          </a:p>
          <a:p>
            <a:pPr algn="ctr"/>
            <a:r>
              <a:rPr lang="en-CA" sz="1600"/>
              <a:t>Central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273981" y="1571710"/>
            <a:ext cx="873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/>
              <a:t>Finance </a:t>
            </a:r>
          </a:p>
          <a:p>
            <a:pPr algn="ctr"/>
            <a:r>
              <a:rPr lang="en-CA" sz="1600"/>
              <a:t>UX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9592580" y="1328393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651229" y="1328393"/>
            <a:ext cx="0" cy="1980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57" y="2356608"/>
            <a:ext cx="574095" cy="55446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832" y="2356608"/>
            <a:ext cx="574095" cy="55446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417" y="2389237"/>
            <a:ext cx="574095" cy="5544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8004" y="2311982"/>
            <a:ext cx="574095" cy="5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4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9DF7764-3018-6043-AA36-F70A31031123}"/>
              </a:ext>
            </a:extLst>
          </p:cNvPr>
          <p:cNvSpPr txBox="1">
            <a:spLocks/>
          </p:cNvSpPr>
          <p:nvPr/>
        </p:nvSpPr>
        <p:spPr>
          <a:xfrm>
            <a:off x="421632" y="1135584"/>
            <a:ext cx="11280038" cy="2293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Q&amp;A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796821-7657-E942-9D1D-9DB5C83451CE}"/>
              </a:ext>
            </a:extLst>
          </p:cNvPr>
          <p:cNvSpPr txBox="1">
            <a:spLocks/>
          </p:cNvSpPr>
          <p:nvPr/>
        </p:nvSpPr>
        <p:spPr>
          <a:xfrm>
            <a:off x="458083" y="6304685"/>
            <a:ext cx="11597403" cy="301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15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</a:rPr>
              <a:t>DELOITTE + UNIVERSITY OF TORONTO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4D7225-7A34-4743-95E3-445A36B30FC0}"/>
              </a:ext>
            </a:extLst>
          </p:cNvPr>
          <p:cNvCxnSpPr>
            <a:cxnSpLocks/>
          </p:cNvCxnSpPr>
          <p:nvPr/>
        </p:nvCxnSpPr>
        <p:spPr>
          <a:xfrm>
            <a:off x="421632" y="948102"/>
            <a:ext cx="11280038" cy="0"/>
          </a:xfrm>
          <a:prstGeom prst="line">
            <a:avLst/>
          </a:prstGeom>
          <a:ln w="152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Q&amp;A Image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73400"/>
            <a:ext cx="121920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6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Black"/>
              </a:rPr>
              <a:t>Session Objective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0" y="1439322"/>
            <a:ext cx="8610600" cy="144938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3295C"/>
          </a:solidFill>
          <a:ln w="12700" cap="flat" cmpd="sng" algn="ctr">
            <a:noFill/>
            <a:prstDash val="solid"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3006185"/>
            <a:ext cx="8064500" cy="1449387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3295C"/>
          </a:solidFill>
          <a:ln w="12700" cap="flat" cmpd="sng" algn="ctr">
            <a:noFill/>
            <a:prstDash val="solid"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" y="4573047"/>
            <a:ext cx="7505700" cy="1449388"/>
          </a:xfrm>
          <a:prstGeom prst="rightArrow">
            <a:avLst>
              <a:gd name="adj1" fmla="val 66450"/>
              <a:gd name="adj2" fmla="val 50000"/>
            </a:avLst>
          </a:prstGeom>
          <a:solidFill>
            <a:srgbClr val="03295C"/>
          </a:solidFill>
          <a:ln w="12700" cap="flat" cmpd="sng" algn="ctr">
            <a:noFill/>
            <a:prstDash val="solid"/>
          </a:ln>
          <a:effectLst/>
        </p:spPr>
        <p:txBody>
          <a:bodyPr wrap="square" lIns="36000" tIns="36000" rIns="36000" bIns="3600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1F497D"/>
              </a:solidFill>
              <a:latin typeface="Calibri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09860" y="1574800"/>
            <a:ext cx="1543547" cy="4267124"/>
            <a:chOff x="493636" y="1606697"/>
            <a:chExt cx="1988820" cy="4324064"/>
          </a:xfrm>
          <a:solidFill>
            <a:sysClr val="window" lastClr="FFFFFF"/>
          </a:solidFill>
        </p:grpSpPr>
        <p:sp>
          <p:nvSpPr>
            <p:cNvPr id="9" name="Flowchart: Data 9"/>
            <p:cNvSpPr/>
            <p:nvPr/>
          </p:nvSpPr>
          <p:spPr>
            <a:xfrm>
              <a:off x="493636" y="1606697"/>
              <a:ext cx="1988820" cy="4295349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3050"/>
                <a:gd name="connsiteY0" fmla="*/ 10000 h 10000"/>
                <a:gd name="connsiteX1" fmla="*/ 2000 w 13050"/>
                <a:gd name="connsiteY1" fmla="*/ 0 h 10000"/>
                <a:gd name="connsiteX2" fmla="*/ 13050 w 13050"/>
                <a:gd name="connsiteY2" fmla="*/ 0 h 10000"/>
                <a:gd name="connsiteX3" fmla="*/ 8000 w 13050"/>
                <a:gd name="connsiteY3" fmla="*/ 10000 h 10000"/>
                <a:gd name="connsiteX4" fmla="*/ 0 w 13050"/>
                <a:gd name="connsiteY4" fmla="*/ 10000 h 10000"/>
                <a:gd name="connsiteX0" fmla="*/ 0 w 13050"/>
                <a:gd name="connsiteY0" fmla="*/ 10000 h 10000"/>
                <a:gd name="connsiteX1" fmla="*/ 5300 w 13050"/>
                <a:gd name="connsiteY1" fmla="*/ 0 h 10000"/>
                <a:gd name="connsiteX2" fmla="*/ 13050 w 13050"/>
                <a:gd name="connsiteY2" fmla="*/ 0 h 10000"/>
                <a:gd name="connsiteX3" fmla="*/ 8000 w 13050"/>
                <a:gd name="connsiteY3" fmla="*/ 10000 h 10000"/>
                <a:gd name="connsiteX4" fmla="*/ 0 w 1305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0" h="10000">
                  <a:moveTo>
                    <a:pt x="0" y="10000"/>
                  </a:moveTo>
                  <a:lnTo>
                    <a:pt x="5300" y="0"/>
                  </a:lnTo>
                  <a:lnTo>
                    <a:pt x="13050" y="0"/>
                  </a:lnTo>
                  <a:lnTo>
                    <a:pt x="8000" y="10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ysClr val="window" lastClr="FFFFFF">
                <a:alpha val="7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ker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4114" y="1645359"/>
              <a:ext cx="756507" cy="1102889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kern="0">
                  <a:solidFill>
                    <a:srgbClr val="02234F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17590" y="3202926"/>
              <a:ext cx="756507" cy="1102889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kern="0">
                  <a:solidFill>
                    <a:srgbClr val="02234F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858" y="4827872"/>
              <a:ext cx="756507" cy="1102889"/>
            </a:xfrm>
            <a:prstGeom prst="rect">
              <a:avLst/>
            </a:prstGeom>
            <a:noFill/>
          </p:spPr>
          <p:txBody>
            <a:bodyPr lIns="36000" tIns="36000" rIns="36000" bIns="3600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600" kern="0">
                  <a:solidFill>
                    <a:srgbClr val="02234F"/>
                  </a:solidFill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577306" y="1861255"/>
            <a:ext cx="3885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Myriad Pro"/>
                <a:ea typeface="MS PGothic" pitchFamily="34" charset="-128"/>
                <a:cs typeface="Arial" pitchFamily="34" charset="0"/>
              </a:rPr>
              <a:t>SAP Modernization Program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346754" y="3574582"/>
            <a:ext cx="5478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Myriad Pro"/>
                <a:ea typeface="MS PGothic" pitchFamily="34" charset="-128"/>
                <a:cs typeface="Arial" pitchFamily="34" charset="0"/>
              </a:rPr>
              <a:t>Phase 3 – S/4HANA what to expect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180431" y="5143852"/>
            <a:ext cx="4249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Myriad Pro"/>
                <a:ea typeface="MS PGothic" pitchFamily="34" charset="-128"/>
                <a:cs typeface="Arial" pitchFamily="34" charset="0"/>
              </a:rPr>
              <a:t>Training and Support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" y="1945472"/>
            <a:ext cx="505989" cy="4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511195" y="3518027"/>
            <a:ext cx="390525" cy="440261"/>
          </a:xfrm>
          <a:custGeom>
            <a:avLst/>
            <a:gdLst>
              <a:gd name="T0" fmla="*/ 55 w 109"/>
              <a:gd name="T1" fmla="*/ 0 h 109"/>
              <a:gd name="T2" fmla="*/ 34 w 109"/>
              <a:gd name="T3" fmla="*/ 4 h 109"/>
              <a:gd name="T4" fmla="*/ 16 w 109"/>
              <a:gd name="T5" fmla="*/ 15 h 109"/>
              <a:gd name="T6" fmla="*/ 5 w 109"/>
              <a:gd name="T7" fmla="*/ 33 h 109"/>
              <a:gd name="T8" fmla="*/ 0 w 109"/>
              <a:gd name="T9" fmla="*/ 54 h 109"/>
              <a:gd name="T10" fmla="*/ 2 w 109"/>
              <a:gd name="T11" fmla="*/ 66 h 109"/>
              <a:gd name="T12" fmla="*/ 10 w 109"/>
              <a:gd name="T13" fmla="*/ 85 h 109"/>
              <a:gd name="T14" fmla="*/ 24 w 109"/>
              <a:gd name="T15" fmla="*/ 100 h 109"/>
              <a:gd name="T16" fmla="*/ 44 w 109"/>
              <a:gd name="T17" fmla="*/ 108 h 109"/>
              <a:gd name="T18" fmla="*/ 55 w 109"/>
              <a:gd name="T19" fmla="*/ 109 h 109"/>
              <a:gd name="T20" fmla="*/ 76 w 109"/>
              <a:gd name="T21" fmla="*/ 105 h 109"/>
              <a:gd name="T22" fmla="*/ 93 w 109"/>
              <a:gd name="T23" fmla="*/ 92 h 109"/>
              <a:gd name="T24" fmla="*/ 104 w 109"/>
              <a:gd name="T25" fmla="*/ 76 h 109"/>
              <a:gd name="T26" fmla="*/ 109 w 109"/>
              <a:gd name="T27" fmla="*/ 54 h 109"/>
              <a:gd name="T28" fmla="*/ 107 w 109"/>
              <a:gd name="T29" fmla="*/ 43 h 109"/>
              <a:gd name="T30" fmla="*/ 100 w 109"/>
              <a:gd name="T31" fmla="*/ 24 h 109"/>
              <a:gd name="T32" fmla="*/ 85 w 109"/>
              <a:gd name="T33" fmla="*/ 9 h 109"/>
              <a:gd name="T34" fmla="*/ 65 w 109"/>
              <a:gd name="T35" fmla="*/ 1 h 109"/>
              <a:gd name="T36" fmla="*/ 55 w 109"/>
              <a:gd name="T37" fmla="*/ 0 h 109"/>
              <a:gd name="T38" fmla="*/ 59 w 109"/>
              <a:gd name="T39" fmla="*/ 74 h 109"/>
              <a:gd name="T40" fmla="*/ 50 w 109"/>
              <a:gd name="T41" fmla="*/ 98 h 109"/>
              <a:gd name="T42" fmla="*/ 43 w 109"/>
              <a:gd name="T43" fmla="*/ 96 h 109"/>
              <a:gd name="T44" fmla="*/ 29 w 109"/>
              <a:gd name="T45" fmla="*/ 90 h 109"/>
              <a:gd name="T46" fmla="*/ 18 w 109"/>
              <a:gd name="T47" fmla="*/ 80 h 109"/>
              <a:gd name="T48" fmla="*/ 12 w 109"/>
              <a:gd name="T49" fmla="*/ 67 h 109"/>
              <a:gd name="T50" fmla="*/ 35 w 109"/>
              <a:gd name="T51" fmla="*/ 58 h 109"/>
              <a:gd name="T52" fmla="*/ 11 w 109"/>
              <a:gd name="T53" fmla="*/ 50 h 109"/>
              <a:gd name="T54" fmla="*/ 12 w 109"/>
              <a:gd name="T55" fmla="*/ 42 h 109"/>
              <a:gd name="T56" fmla="*/ 18 w 109"/>
              <a:gd name="T57" fmla="*/ 29 h 109"/>
              <a:gd name="T58" fmla="*/ 29 w 109"/>
              <a:gd name="T59" fmla="*/ 18 h 109"/>
              <a:gd name="T60" fmla="*/ 43 w 109"/>
              <a:gd name="T61" fmla="*/ 11 h 109"/>
              <a:gd name="T62" fmla="*/ 50 w 109"/>
              <a:gd name="T63" fmla="*/ 35 h 109"/>
              <a:gd name="T64" fmla="*/ 59 w 109"/>
              <a:gd name="T65" fmla="*/ 10 h 109"/>
              <a:gd name="T66" fmla="*/ 66 w 109"/>
              <a:gd name="T67" fmla="*/ 11 h 109"/>
              <a:gd name="T68" fmla="*/ 80 w 109"/>
              <a:gd name="T69" fmla="*/ 18 h 109"/>
              <a:gd name="T70" fmla="*/ 91 w 109"/>
              <a:gd name="T71" fmla="*/ 29 h 109"/>
              <a:gd name="T72" fmla="*/ 97 w 109"/>
              <a:gd name="T73" fmla="*/ 42 h 109"/>
              <a:gd name="T74" fmla="*/ 75 w 109"/>
              <a:gd name="T75" fmla="*/ 50 h 109"/>
              <a:gd name="T76" fmla="*/ 98 w 109"/>
              <a:gd name="T77" fmla="*/ 58 h 109"/>
              <a:gd name="T78" fmla="*/ 97 w 109"/>
              <a:gd name="T79" fmla="*/ 67 h 109"/>
              <a:gd name="T80" fmla="*/ 91 w 109"/>
              <a:gd name="T81" fmla="*/ 80 h 109"/>
              <a:gd name="T82" fmla="*/ 80 w 109"/>
              <a:gd name="T83" fmla="*/ 90 h 109"/>
              <a:gd name="T84" fmla="*/ 66 w 109"/>
              <a:gd name="T85" fmla="*/ 96 h 109"/>
              <a:gd name="T86" fmla="*/ 59 w 109"/>
              <a:gd name="T87" fmla="*/ 9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" h="109">
                <a:moveTo>
                  <a:pt x="55" y="0"/>
                </a:moveTo>
                <a:lnTo>
                  <a:pt x="55" y="0"/>
                </a:lnTo>
                <a:lnTo>
                  <a:pt x="44" y="1"/>
                </a:lnTo>
                <a:lnTo>
                  <a:pt x="34" y="4"/>
                </a:lnTo>
                <a:lnTo>
                  <a:pt x="24" y="9"/>
                </a:lnTo>
                <a:lnTo>
                  <a:pt x="16" y="15"/>
                </a:lnTo>
                <a:lnTo>
                  <a:pt x="10" y="24"/>
                </a:lnTo>
                <a:lnTo>
                  <a:pt x="5" y="33"/>
                </a:lnTo>
                <a:lnTo>
                  <a:pt x="2" y="43"/>
                </a:lnTo>
                <a:lnTo>
                  <a:pt x="0" y="54"/>
                </a:lnTo>
                <a:lnTo>
                  <a:pt x="0" y="54"/>
                </a:lnTo>
                <a:lnTo>
                  <a:pt x="2" y="66"/>
                </a:lnTo>
                <a:lnTo>
                  <a:pt x="5" y="76"/>
                </a:lnTo>
                <a:lnTo>
                  <a:pt x="10" y="85"/>
                </a:lnTo>
                <a:lnTo>
                  <a:pt x="16" y="92"/>
                </a:lnTo>
                <a:lnTo>
                  <a:pt x="24" y="100"/>
                </a:lnTo>
                <a:lnTo>
                  <a:pt x="34" y="105"/>
                </a:lnTo>
                <a:lnTo>
                  <a:pt x="44" y="108"/>
                </a:lnTo>
                <a:lnTo>
                  <a:pt x="55" y="109"/>
                </a:lnTo>
                <a:lnTo>
                  <a:pt x="55" y="109"/>
                </a:lnTo>
                <a:lnTo>
                  <a:pt x="65" y="108"/>
                </a:lnTo>
                <a:lnTo>
                  <a:pt x="76" y="105"/>
                </a:lnTo>
                <a:lnTo>
                  <a:pt x="85" y="100"/>
                </a:lnTo>
                <a:lnTo>
                  <a:pt x="93" y="92"/>
                </a:lnTo>
                <a:lnTo>
                  <a:pt x="100" y="85"/>
                </a:lnTo>
                <a:lnTo>
                  <a:pt x="104" y="76"/>
                </a:lnTo>
                <a:lnTo>
                  <a:pt x="107" y="66"/>
                </a:lnTo>
                <a:lnTo>
                  <a:pt x="109" y="54"/>
                </a:lnTo>
                <a:lnTo>
                  <a:pt x="109" y="54"/>
                </a:lnTo>
                <a:lnTo>
                  <a:pt x="107" y="43"/>
                </a:lnTo>
                <a:lnTo>
                  <a:pt x="104" y="33"/>
                </a:lnTo>
                <a:lnTo>
                  <a:pt x="100" y="24"/>
                </a:lnTo>
                <a:lnTo>
                  <a:pt x="93" y="15"/>
                </a:lnTo>
                <a:lnTo>
                  <a:pt x="85" y="9"/>
                </a:lnTo>
                <a:lnTo>
                  <a:pt x="76" y="4"/>
                </a:lnTo>
                <a:lnTo>
                  <a:pt x="65" y="1"/>
                </a:lnTo>
                <a:lnTo>
                  <a:pt x="55" y="0"/>
                </a:lnTo>
                <a:lnTo>
                  <a:pt x="55" y="0"/>
                </a:lnTo>
                <a:close/>
                <a:moveTo>
                  <a:pt x="59" y="98"/>
                </a:moveTo>
                <a:lnTo>
                  <a:pt x="59" y="74"/>
                </a:lnTo>
                <a:lnTo>
                  <a:pt x="50" y="74"/>
                </a:lnTo>
                <a:lnTo>
                  <a:pt x="50" y="98"/>
                </a:lnTo>
                <a:lnTo>
                  <a:pt x="50" y="98"/>
                </a:lnTo>
                <a:lnTo>
                  <a:pt x="43" y="96"/>
                </a:lnTo>
                <a:lnTo>
                  <a:pt x="36" y="94"/>
                </a:lnTo>
                <a:lnTo>
                  <a:pt x="29" y="90"/>
                </a:lnTo>
                <a:lnTo>
                  <a:pt x="23" y="85"/>
                </a:lnTo>
                <a:lnTo>
                  <a:pt x="18" y="80"/>
                </a:lnTo>
                <a:lnTo>
                  <a:pt x="15" y="74"/>
                </a:lnTo>
                <a:lnTo>
                  <a:pt x="12" y="67"/>
                </a:lnTo>
                <a:lnTo>
                  <a:pt x="11" y="58"/>
                </a:lnTo>
                <a:lnTo>
                  <a:pt x="35" y="58"/>
                </a:lnTo>
                <a:lnTo>
                  <a:pt x="35" y="50"/>
                </a:lnTo>
                <a:lnTo>
                  <a:pt x="11" y="50"/>
                </a:lnTo>
                <a:lnTo>
                  <a:pt x="11" y="50"/>
                </a:lnTo>
                <a:lnTo>
                  <a:pt x="12" y="42"/>
                </a:lnTo>
                <a:lnTo>
                  <a:pt x="15" y="35"/>
                </a:lnTo>
                <a:lnTo>
                  <a:pt x="18" y="29"/>
                </a:lnTo>
                <a:lnTo>
                  <a:pt x="23" y="23"/>
                </a:lnTo>
                <a:lnTo>
                  <a:pt x="29" y="18"/>
                </a:lnTo>
                <a:lnTo>
                  <a:pt x="36" y="14"/>
                </a:lnTo>
                <a:lnTo>
                  <a:pt x="43" y="11"/>
                </a:lnTo>
                <a:lnTo>
                  <a:pt x="50" y="10"/>
                </a:lnTo>
                <a:lnTo>
                  <a:pt x="50" y="35"/>
                </a:lnTo>
                <a:lnTo>
                  <a:pt x="59" y="35"/>
                </a:lnTo>
                <a:lnTo>
                  <a:pt x="59" y="10"/>
                </a:lnTo>
                <a:lnTo>
                  <a:pt x="59" y="10"/>
                </a:lnTo>
                <a:lnTo>
                  <a:pt x="66" y="11"/>
                </a:lnTo>
                <a:lnTo>
                  <a:pt x="74" y="14"/>
                </a:lnTo>
                <a:lnTo>
                  <a:pt x="80" y="18"/>
                </a:lnTo>
                <a:lnTo>
                  <a:pt x="86" y="23"/>
                </a:lnTo>
                <a:lnTo>
                  <a:pt x="91" y="29"/>
                </a:lnTo>
                <a:lnTo>
                  <a:pt x="94" y="35"/>
                </a:lnTo>
                <a:lnTo>
                  <a:pt x="97" y="42"/>
                </a:lnTo>
                <a:lnTo>
                  <a:pt x="98" y="50"/>
                </a:lnTo>
                <a:lnTo>
                  <a:pt x="75" y="50"/>
                </a:lnTo>
                <a:lnTo>
                  <a:pt x="75" y="58"/>
                </a:lnTo>
                <a:lnTo>
                  <a:pt x="98" y="58"/>
                </a:lnTo>
                <a:lnTo>
                  <a:pt x="98" y="58"/>
                </a:lnTo>
                <a:lnTo>
                  <a:pt x="97" y="67"/>
                </a:lnTo>
                <a:lnTo>
                  <a:pt x="94" y="74"/>
                </a:lnTo>
                <a:lnTo>
                  <a:pt x="91" y="80"/>
                </a:lnTo>
                <a:lnTo>
                  <a:pt x="86" y="85"/>
                </a:lnTo>
                <a:lnTo>
                  <a:pt x="80" y="90"/>
                </a:lnTo>
                <a:lnTo>
                  <a:pt x="74" y="94"/>
                </a:lnTo>
                <a:lnTo>
                  <a:pt x="66" y="96"/>
                </a:lnTo>
                <a:lnTo>
                  <a:pt x="59" y="98"/>
                </a:lnTo>
                <a:lnTo>
                  <a:pt x="59" y="9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Freeform 53"/>
          <p:cNvSpPr>
            <a:spLocks noEditPoints="1"/>
          </p:cNvSpPr>
          <p:nvPr/>
        </p:nvSpPr>
        <p:spPr bwMode="auto">
          <a:xfrm>
            <a:off x="393683" y="5180472"/>
            <a:ext cx="300001" cy="296533"/>
          </a:xfrm>
          <a:custGeom>
            <a:avLst/>
            <a:gdLst>
              <a:gd name="T0" fmla="*/ 18 w 96"/>
              <a:gd name="T1" fmla="*/ 0 h 84"/>
              <a:gd name="T2" fmla="*/ 11 w 96"/>
              <a:gd name="T3" fmla="*/ 2 h 84"/>
              <a:gd name="T4" fmla="*/ 6 w 96"/>
              <a:gd name="T5" fmla="*/ 6 h 84"/>
              <a:gd name="T6" fmla="*/ 2 w 96"/>
              <a:gd name="T7" fmla="*/ 12 h 84"/>
              <a:gd name="T8" fmla="*/ 0 w 96"/>
              <a:gd name="T9" fmla="*/ 20 h 84"/>
              <a:gd name="T10" fmla="*/ 1 w 96"/>
              <a:gd name="T11" fmla="*/ 23 h 84"/>
              <a:gd name="T12" fmla="*/ 3 w 96"/>
              <a:gd name="T13" fmla="*/ 30 h 84"/>
              <a:gd name="T14" fmla="*/ 8 w 96"/>
              <a:gd name="T15" fmla="*/ 35 h 84"/>
              <a:gd name="T16" fmla="*/ 15 w 96"/>
              <a:gd name="T17" fmla="*/ 38 h 84"/>
              <a:gd name="T18" fmla="*/ 18 w 96"/>
              <a:gd name="T19" fmla="*/ 38 h 84"/>
              <a:gd name="T20" fmla="*/ 24 w 96"/>
              <a:gd name="T21" fmla="*/ 40 h 84"/>
              <a:gd name="T22" fmla="*/ 27 w 96"/>
              <a:gd name="T23" fmla="*/ 44 h 84"/>
              <a:gd name="T24" fmla="*/ 28 w 96"/>
              <a:gd name="T25" fmla="*/ 50 h 84"/>
              <a:gd name="T26" fmla="*/ 21 w 96"/>
              <a:gd name="T27" fmla="*/ 64 h 84"/>
              <a:gd name="T28" fmla="*/ 12 w 96"/>
              <a:gd name="T29" fmla="*/ 72 h 84"/>
              <a:gd name="T30" fmla="*/ 5 w 96"/>
              <a:gd name="T31" fmla="*/ 75 h 84"/>
              <a:gd name="T32" fmla="*/ 0 w 96"/>
              <a:gd name="T33" fmla="*/ 84 h 84"/>
              <a:gd name="T34" fmla="*/ 8 w 96"/>
              <a:gd name="T35" fmla="*/ 83 h 84"/>
              <a:gd name="T36" fmla="*/ 21 w 96"/>
              <a:gd name="T37" fmla="*/ 76 h 84"/>
              <a:gd name="T38" fmla="*/ 33 w 96"/>
              <a:gd name="T39" fmla="*/ 65 h 84"/>
              <a:gd name="T40" fmla="*/ 40 w 96"/>
              <a:gd name="T41" fmla="*/ 50 h 84"/>
              <a:gd name="T42" fmla="*/ 43 w 96"/>
              <a:gd name="T43" fmla="*/ 34 h 84"/>
              <a:gd name="T44" fmla="*/ 42 w 96"/>
              <a:gd name="T45" fmla="*/ 20 h 84"/>
              <a:gd name="T46" fmla="*/ 37 w 96"/>
              <a:gd name="T47" fmla="*/ 8 h 84"/>
              <a:gd name="T48" fmla="*/ 26 w 96"/>
              <a:gd name="T49" fmla="*/ 1 h 84"/>
              <a:gd name="T50" fmla="*/ 18 w 96"/>
              <a:gd name="T51" fmla="*/ 0 h 84"/>
              <a:gd name="T52" fmla="*/ 72 w 96"/>
              <a:gd name="T53" fmla="*/ 0 h 84"/>
              <a:gd name="T54" fmla="*/ 64 w 96"/>
              <a:gd name="T55" fmla="*/ 2 h 84"/>
              <a:gd name="T56" fmla="*/ 58 w 96"/>
              <a:gd name="T57" fmla="*/ 6 h 84"/>
              <a:gd name="T58" fmla="*/ 54 w 96"/>
              <a:gd name="T59" fmla="*/ 12 h 84"/>
              <a:gd name="T60" fmla="*/ 53 w 96"/>
              <a:gd name="T61" fmla="*/ 20 h 84"/>
              <a:gd name="T62" fmla="*/ 53 w 96"/>
              <a:gd name="T63" fmla="*/ 23 h 84"/>
              <a:gd name="T64" fmla="*/ 56 w 96"/>
              <a:gd name="T65" fmla="*/ 30 h 84"/>
              <a:gd name="T66" fmla="*/ 61 w 96"/>
              <a:gd name="T67" fmla="*/ 35 h 84"/>
              <a:gd name="T68" fmla="*/ 68 w 96"/>
              <a:gd name="T69" fmla="*/ 38 h 84"/>
              <a:gd name="T70" fmla="*/ 72 w 96"/>
              <a:gd name="T71" fmla="*/ 38 h 84"/>
              <a:gd name="T72" fmla="*/ 77 w 96"/>
              <a:gd name="T73" fmla="*/ 40 h 84"/>
              <a:gd name="T74" fmla="*/ 80 w 96"/>
              <a:gd name="T75" fmla="*/ 44 h 84"/>
              <a:gd name="T76" fmla="*/ 81 w 96"/>
              <a:gd name="T77" fmla="*/ 50 h 84"/>
              <a:gd name="T78" fmla="*/ 75 w 96"/>
              <a:gd name="T79" fmla="*/ 64 h 84"/>
              <a:gd name="T80" fmla="*/ 66 w 96"/>
              <a:gd name="T81" fmla="*/ 72 h 84"/>
              <a:gd name="T82" fmla="*/ 57 w 96"/>
              <a:gd name="T83" fmla="*/ 75 h 84"/>
              <a:gd name="T84" fmla="*/ 53 w 96"/>
              <a:gd name="T85" fmla="*/ 84 h 84"/>
              <a:gd name="T86" fmla="*/ 61 w 96"/>
              <a:gd name="T87" fmla="*/ 83 h 84"/>
              <a:gd name="T88" fmla="*/ 75 w 96"/>
              <a:gd name="T89" fmla="*/ 76 h 84"/>
              <a:gd name="T90" fmla="*/ 86 w 96"/>
              <a:gd name="T91" fmla="*/ 65 h 84"/>
              <a:gd name="T92" fmla="*/ 93 w 96"/>
              <a:gd name="T93" fmla="*/ 50 h 84"/>
              <a:gd name="T94" fmla="*/ 96 w 96"/>
              <a:gd name="T95" fmla="*/ 34 h 84"/>
              <a:gd name="T96" fmla="*/ 95 w 96"/>
              <a:gd name="T97" fmla="*/ 20 h 84"/>
              <a:gd name="T98" fmla="*/ 90 w 96"/>
              <a:gd name="T99" fmla="*/ 8 h 84"/>
              <a:gd name="T100" fmla="*/ 79 w 96"/>
              <a:gd name="T101" fmla="*/ 1 h 84"/>
              <a:gd name="T102" fmla="*/ 72 w 96"/>
              <a:gd name="T10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6" h="84">
                <a:moveTo>
                  <a:pt x="18" y="0"/>
                </a:moveTo>
                <a:lnTo>
                  <a:pt x="18" y="0"/>
                </a:lnTo>
                <a:lnTo>
                  <a:pt x="15" y="1"/>
                </a:lnTo>
                <a:lnTo>
                  <a:pt x="11" y="2"/>
                </a:lnTo>
                <a:lnTo>
                  <a:pt x="8" y="3"/>
                </a:lnTo>
                <a:lnTo>
                  <a:pt x="6" y="6"/>
                </a:lnTo>
                <a:lnTo>
                  <a:pt x="3" y="8"/>
                </a:lnTo>
                <a:lnTo>
                  <a:pt x="2" y="12"/>
                </a:lnTo>
                <a:lnTo>
                  <a:pt x="1" y="16"/>
                </a:lnTo>
                <a:lnTo>
                  <a:pt x="0" y="20"/>
                </a:lnTo>
                <a:lnTo>
                  <a:pt x="0" y="20"/>
                </a:lnTo>
                <a:lnTo>
                  <a:pt x="1" y="23"/>
                </a:lnTo>
                <a:lnTo>
                  <a:pt x="2" y="27"/>
                </a:lnTo>
                <a:lnTo>
                  <a:pt x="3" y="30"/>
                </a:lnTo>
                <a:lnTo>
                  <a:pt x="6" y="33"/>
                </a:lnTo>
                <a:lnTo>
                  <a:pt x="8" y="35"/>
                </a:lnTo>
                <a:lnTo>
                  <a:pt x="11" y="37"/>
                </a:lnTo>
                <a:lnTo>
                  <a:pt x="15" y="38"/>
                </a:lnTo>
                <a:lnTo>
                  <a:pt x="18" y="38"/>
                </a:lnTo>
                <a:lnTo>
                  <a:pt x="18" y="38"/>
                </a:lnTo>
                <a:lnTo>
                  <a:pt x="21" y="39"/>
                </a:lnTo>
                <a:lnTo>
                  <a:pt x="24" y="40"/>
                </a:lnTo>
                <a:lnTo>
                  <a:pt x="26" y="42"/>
                </a:lnTo>
                <a:lnTo>
                  <a:pt x="27" y="44"/>
                </a:lnTo>
                <a:lnTo>
                  <a:pt x="28" y="47"/>
                </a:lnTo>
                <a:lnTo>
                  <a:pt x="28" y="50"/>
                </a:lnTo>
                <a:lnTo>
                  <a:pt x="26" y="57"/>
                </a:lnTo>
                <a:lnTo>
                  <a:pt x="21" y="64"/>
                </a:lnTo>
                <a:lnTo>
                  <a:pt x="16" y="69"/>
                </a:lnTo>
                <a:lnTo>
                  <a:pt x="12" y="72"/>
                </a:lnTo>
                <a:lnTo>
                  <a:pt x="9" y="74"/>
                </a:lnTo>
                <a:lnTo>
                  <a:pt x="5" y="75"/>
                </a:lnTo>
                <a:lnTo>
                  <a:pt x="0" y="75"/>
                </a:lnTo>
                <a:lnTo>
                  <a:pt x="0" y="84"/>
                </a:lnTo>
                <a:lnTo>
                  <a:pt x="0" y="84"/>
                </a:lnTo>
                <a:lnTo>
                  <a:pt x="8" y="83"/>
                </a:lnTo>
                <a:lnTo>
                  <a:pt x="15" y="80"/>
                </a:lnTo>
                <a:lnTo>
                  <a:pt x="21" y="76"/>
                </a:lnTo>
                <a:lnTo>
                  <a:pt x="28" y="71"/>
                </a:lnTo>
                <a:lnTo>
                  <a:pt x="33" y="65"/>
                </a:lnTo>
                <a:lnTo>
                  <a:pt x="37" y="58"/>
                </a:lnTo>
                <a:lnTo>
                  <a:pt x="40" y="50"/>
                </a:lnTo>
                <a:lnTo>
                  <a:pt x="42" y="42"/>
                </a:lnTo>
                <a:lnTo>
                  <a:pt x="43" y="34"/>
                </a:lnTo>
                <a:lnTo>
                  <a:pt x="43" y="27"/>
                </a:lnTo>
                <a:lnTo>
                  <a:pt x="42" y="20"/>
                </a:lnTo>
                <a:lnTo>
                  <a:pt x="40" y="14"/>
                </a:lnTo>
                <a:lnTo>
                  <a:pt x="37" y="8"/>
                </a:lnTo>
                <a:lnTo>
                  <a:pt x="32" y="4"/>
                </a:lnTo>
                <a:lnTo>
                  <a:pt x="26" y="1"/>
                </a:lnTo>
                <a:lnTo>
                  <a:pt x="18" y="0"/>
                </a:lnTo>
                <a:lnTo>
                  <a:pt x="18" y="0"/>
                </a:lnTo>
                <a:close/>
                <a:moveTo>
                  <a:pt x="72" y="0"/>
                </a:moveTo>
                <a:lnTo>
                  <a:pt x="72" y="0"/>
                </a:lnTo>
                <a:lnTo>
                  <a:pt x="68" y="1"/>
                </a:lnTo>
                <a:lnTo>
                  <a:pt x="64" y="2"/>
                </a:lnTo>
                <a:lnTo>
                  <a:pt x="61" y="3"/>
                </a:lnTo>
                <a:lnTo>
                  <a:pt x="58" y="6"/>
                </a:lnTo>
                <a:lnTo>
                  <a:pt x="56" y="8"/>
                </a:lnTo>
                <a:lnTo>
                  <a:pt x="54" y="12"/>
                </a:lnTo>
                <a:lnTo>
                  <a:pt x="53" y="16"/>
                </a:lnTo>
                <a:lnTo>
                  <a:pt x="53" y="20"/>
                </a:lnTo>
                <a:lnTo>
                  <a:pt x="53" y="20"/>
                </a:lnTo>
                <a:lnTo>
                  <a:pt x="53" y="23"/>
                </a:lnTo>
                <a:lnTo>
                  <a:pt x="54" y="27"/>
                </a:lnTo>
                <a:lnTo>
                  <a:pt x="56" y="30"/>
                </a:lnTo>
                <a:lnTo>
                  <a:pt x="58" y="33"/>
                </a:lnTo>
                <a:lnTo>
                  <a:pt x="61" y="35"/>
                </a:lnTo>
                <a:lnTo>
                  <a:pt x="64" y="37"/>
                </a:lnTo>
                <a:lnTo>
                  <a:pt x="68" y="38"/>
                </a:lnTo>
                <a:lnTo>
                  <a:pt x="72" y="38"/>
                </a:lnTo>
                <a:lnTo>
                  <a:pt x="72" y="38"/>
                </a:lnTo>
                <a:lnTo>
                  <a:pt x="75" y="39"/>
                </a:lnTo>
                <a:lnTo>
                  <a:pt x="77" y="40"/>
                </a:lnTo>
                <a:lnTo>
                  <a:pt x="79" y="42"/>
                </a:lnTo>
                <a:lnTo>
                  <a:pt x="80" y="44"/>
                </a:lnTo>
                <a:lnTo>
                  <a:pt x="81" y="47"/>
                </a:lnTo>
                <a:lnTo>
                  <a:pt x="81" y="50"/>
                </a:lnTo>
                <a:lnTo>
                  <a:pt x="79" y="57"/>
                </a:lnTo>
                <a:lnTo>
                  <a:pt x="75" y="64"/>
                </a:lnTo>
                <a:lnTo>
                  <a:pt x="70" y="69"/>
                </a:lnTo>
                <a:lnTo>
                  <a:pt x="66" y="72"/>
                </a:lnTo>
                <a:lnTo>
                  <a:pt x="61" y="74"/>
                </a:lnTo>
                <a:lnTo>
                  <a:pt x="57" y="75"/>
                </a:lnTo>
                <a:lnTo>
                  <a:pt x="53" y="75"/>
                </a:lnTo>
                <a:lnTo>
                  <a:pt x="53" y="84"/>
                </a:lnTo>
                <a:lnTo>
                  <a:pt x="53" y="84"/>
                </a:lnTo>
                <a:lnTo>
                  <a:pt x="61" y="83"/>
                </a:lnTo>
                <a:lnTo>
                  <a:pt x="69" y="80"/>
                </a:lnTo>
                <a:lnTo>
                  <a:pt x="75" y="76"/>
                </a:lnTo>
                <a:lnTo>
                  <a:pt x="81" y="71"/>
                </a:lnTo>
                <a:lnTo>
                  <a:pt x="86" y="65"/>
                </a:lnTo>
                <a:lnTo>
                  <a:pt x="90" y="58"/>
                </a:lnTo>
                <a:lnTo>
                  <a:pt x="93" y="50"/>
                </a:lnTo>
                <a:lnTo>
                  <a:pt x="95" y="42"/>
                </a:lnTo>
                <a:lnTo>
                  <a:pt x="96" y="34"/>
                </a:lnTo>
                <a:lnTo>
                  <a:pt x="96" y="27"/>
                </a:lnTo>
                <a:lnTo>
                  <a:pt x="95" y="20"/>
                </a:lnTo>
                <a:lnTo>
                  <a:pt x="93" y="14"/>
                </a:lnTo>
                <a:lnTo>
                  <a:pt x="90" y="8"/>
                </a:lnTo>
                <a:lnTo>
                  <a:pt x="85" y="4"/>
                </a:lnTo>
                <a:lnTo>
                  <a:pt x="79" y="1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8360" y="2164016"/>
            <a:ext cx="58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0"/>
              </a:spcAft>
              <a:tabLst>
                <a:tab pos="2292350" algn="l"/>
              </a:tabLst>
              <a:defRPr/>
            </a:pPr>
            <a:r>
              <a:rPr lang="en-US">
                <a:solidFill>
                  <a:prstClr val="white"/>
                </a:solidFill>
                <a:latin typeface="Myriad Pro"/>
                <a:ea typeface="ＭＳ Ｐゴシック" pitchFamily="34" charset="-128"/>
                <a:cs typeface="Arial" charset="0"/>
              </a:rPr>
              <a:t>Background &amp; Current Phase 3</a:t>
            </a:r>
          </a:p>
        </p:txBody>
      </p:sp>
    </p:spTree>
    <p:extLst>
      <p:ext uri="{BB962C8B-B14F-4D97-AF65-F5344CB8AC3E}">
        <p14:creationId xmlns:p14="http://schemas.microsoft.com/office/powerpoint/2010/main" val="288662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Black"/>
              </a:rPr>
              <a:t>Program Background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1FC951-45CD-47E6-A7FB-96CA854DD23B}"/>
              </a:ext>
            </a:extLst>
          </p:cNvPr>
          <p:cNvSpPr txBox="1"/>
          <p:nvPr/>
        </p:nvSpPr>
        <p:spPr>
          <a:xfrm>
            <a:off x="10434443" y="2148102"/>
            <a:ext cx="1160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>
                <a:solidFill>
                  <a:prstClr val="black"/>
                </a:solidFill>
                <a:latin typeface="Calibri" panose="020F0502020204030204"/>
              </a:rPr>
              <a:t>Kronos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err="1">
                <a:solidFill>
                  <a:prstClr val="black"/>
                </a:solidFill>
                <a:latin typeface="Calibri" panose="020F0502020204030204"/>
              </a:rPr>
              <a:t>JDXpert</a:t>
            </a:r>
            <a:endParaRPr lang="en-CA" sz="140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>
                <a:solidFill>
                  <a:prstClr val="black"/>
                </a:solidFill>
                <a:latin typeface="Calibri" panose="020F0502020204030204"/>
              </a:rPr>
              <a:t>True Blue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err="1">
                <a:solidFill>
                  <a:prstClr val="black"/>
                </a:solidFill>
                <a:latin typeface="Calibri" panose="020F0502020204030204"/>
              </a:rPr>
              <a:t>Cority</a:t>
            </a:r>
            <a:endParaRPr lang="en-CA" sz="140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strike="sngStrike" err="1">
                <a:solidFill>
                  <a:prstClr val="black"/>
                </a:solidFill>
                <a:latin typeface="Calibri" panose="020F0502020204030204"/>
              </a:rPr>
              <a:t>Taleo</a:t>
            </a:r>
            <a:endParaRPr lang="en-CA" sz="1400" strike="sngStrike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1400" strike="sngStrike">
                <a:solidFill>
                  <a:prstClr val="black"/>
                </a:solidFill>
                <a:latin typeface="Calibri" panose="020F0502020204030204"/>
              </a:rPr>
              <a:t>Halogen</a:t>
            </a:r>
            <a:endParaRPr lang="en-US" strike="sngStrike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3" name="Picture 72" descr="Cloud Broker, la soluzione ideale per il Cloud Computing ...">
            <a:extLst>
              <a:ext uri="{FF2B5EF4-FFF2-40B4-BE49-F238E27FC236}">
                <a16:creationId xmlns:a16="http://schemas.microsoft.com/office/drawing/2014/main" id="{C7B853DB-09B3-4BA7-83F6-24EE58963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44" y="2030646"/>
            <a:ext cx="683022" cy="51226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58D567CB-E82D-4BC9-B4E1-04FD9C95E0EC}"/>
              </a:ext>
            </a:extLst>
          </p:cNvPr>
          <p:cNvSpPr/>
          <p:nvPr/>
        </p:nvSpPr>
        <p:spPr>
          <a:xfrm>
            <a:off x="3662986" y="2846825"/>
            <a:ext cx="3745148" cy="2772382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System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E93C04-AE45-4391-9180-60AC8C5CE3AA}"/>
              </a:ext>
            </a:extLst>
          </p:cNvPr>
          <p:cNvSpPr/>
          <p:nvPr/>
        </p:nvSpPr>
        <p:spPr>
          <a:xfrm>
            <a:off x="7638523" y="2858321"/>
            <a:ext cx="2657139" cy="134096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9CE0415-B048-44E1-B1EE-4E0D4F01C8C8}"/>
              </a:ext>
            </a:extLst>
          </p:cNvPr>
          <p:cNvSpPr/>
          <p:nvPr/>
        </p:nvSpPr>
        <p:spPr>
          <a:xfrm>
            <a:off x="928683" y="2877885"/>
            <a:ext cx="1621277" cy="277238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System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ROSI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Java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70612EC-1700-4A21-BA58-9C45BF4C249E}"/>
              </a:ext>
            </a:extLst>
          </p:cNvPr>
          <p:cNvSpPr/>
          <p:nvPr/>
        </p:nvSpPr>
        <p:spPr>
          <a:xfrm>
            <a:off x="3710609" y="4438744"/>
            <a:ext cx="1733979" cy="112840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</a:t>
            </a:r>
            <a:b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2A363DE-EFBE-4FCA-BEEE-21CF1E4E7709}"/>
              </a:ext>
            </a:extLst>
          </p:cNvPr>
          <p:cNvSpPr/>
          <p:nvPr/>
        </p:nvSpPr>
        <p:spPr>
          <a:xfrm>
            <a:off x="5444588" y="4435238"/>
            <a:ext cx="1904876" cy="1140155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Funds Management: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&amp;</a:t>
            </a:r>
            <a:b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Donations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5AF86D-419A-44B2-B88F-781A1E5148C1}"/>
              </a:ext>
            </a:extLst>
          </p:cNvPr>
          <p:cNvSpPr/>
          <p:nvPr/>
        </p:nvSpPr>
        <p:spPr>
          <a:xfrm>
            <a:off x="7638524" y="4235243"/>
            <a:ext cx="2657138" cy="137507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1996</a:t>
            </a:r>
          </a:p>
        </p:txBody>
      </p:sp>
      <p:sp>
        <p:nvSpPr>
          <p:cNvPr id="80" name="Left-Right Arrow 13">
            <a:extLst>
              <a:ext uri="{FF2B5EF4-FFF2-40B4-BE49-F238E27FC236}">
                <a16:creationId xmlns:a16="http://schemas.microsoft.com/office/drawing/2014/main" id="{D80E6AAB-F231-4872-AED7-871B5D96CAF0}"/>
              </a:ext>
            </a:extLst>
          </p:cNvPr>
          <p:cNvSpPr/>
          <p:nvPr/>
        </p:nvSpPr>
        <p:spPr>
          <a:xfrm>
            <a:off x="2656965" y="4877307"/>
            <a:ext cx="786991" cy="30155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Left-Right Arrow 14">
            <a:extLst>
              <a:ext uri="{FF2B5EF4-FFF2-40B4-BE49-F238E27FC236}">
                <a16:creationId xmlns:a16="http://schemas.microsoft.com/office/drawing/2014/main" id="{0DE6AF89-3017-44DA-AD28-6313691122C4}"/>
              </a:ext>
            </a:extLst>
          </p:cNvPr>
          <p:cNvSpPr/>
          <p:nvPr/>
        </p:nvSpPr>
        <p:spPr>
          <a:xfrm>
            <a:off x="7260682" y="4967361"/>
            <a:ext cx="525294" cy="30155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Left-Right Arrow 15">
            <a:extLst>
              <a:ext uri="{FF2B5EF4-FFF2-40B4-BE49-F238E27FC236}">
                <a16:creationId xmlns:a16="http://schemas.microsoft.com/office/drawing/2014/main" id="{0E5EBE47-6535-4158-88A5-0D62A10E8D56}"/>
              </a:ext>
            </a:extLst>
          </p:cNvPr>
          <p:cNvSpPr/>
          <p:nvPr/>
        </p:nvSpPr>
        <p:spPr>
          <a:xfrm>
            <a:off x="7260682" y="3376663"/>
            <a:ext cx="525294" cy="30155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4E4ED1E-5266-4ED6-94BE-D866BAEBFC63}"/>
              </a:ext>
            </a:extLst>
          </p:cNvPr>
          <p:cNvSpPr/>
          <p:nvPr/>
        </p:nvSpPr>
        <p:spPr>
          <a:xfrm>
            <a:off x="5127721" y="5943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>
                <a:solidFill>
                  <a:prstClr val="black"/>
                </a:solidFill>
                <a:latin typeface="Calibri" panose="020F0502020204030204"/>
              </a:rPr>
              <a:t>51 instances, Production DB: 697 GB</a:t>
            </a:r>
          </a:p>
          <a:p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D6CCB4-8D77-4D22-A892-BF94DE914B8E}"/>
              </a:ext>
            </a:extLst>
          </p:cNvPr>
          <p:cNvSpPr txBox="1"/>
          <p:nvPr/>
        </p:nvSpPr>
        <p:spPr>
          <a:xfrm>
            <a:off x="3652575" y="5617069"/>
            <a:ext cx="809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prstClr val="black"/>
                </a:solidFill>
                <a:latin typeface="Calibri" panose="020F0502020204030204"/>
              </a:rPr>
              <a:t>Approximately 5,000 customized programs, 2,500 tables, 140+ Interfaces</a:t>
            </a:r>
          </a:p>
          <a:p>
            <a:r>
              <a:rPr lang="en-CA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3AE882-5A7F-4E08-80E7-F4B29F4C2599}"/>
              </a:ext>
            </a:extLst>
          </p:cNvPr>
          <p:cNvSpPr txBox="1"/>
          <p:nvPr/>
        </p:nvSpPr>
        <p:spPr>
          <a:xfrm>
            <a:off x="2597583" y="5178864"/>
            <a:ext cx="883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prstClr val="black"/>
                </a:solidFill>
                <a:latin typeface="Calibri" panose="020F0502020204030204"/>
              </a:rPr>
              <a:t>   high </a:t>
            </a:r>
          </a:p>
          <a:p>
            <a:r>
              <a:rPr lang="en-CA">
                <a:solidFill>
                  <a:prstClr val="black"/>
                </a:solidFill>
                <a:latin typeface="Calibri" panose="020F0502020204030204"/>
              </a:rPr>
              <a:t>volume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E414689-1CEF-4742-B107-BDA34C81DFFD}"/>
              </a:ext>
            </a:extLst>
          </p:cNvPr>
          <p:cNvSpPr txBox="1"/>
          <p:nvPr/>
        </p:nvSpPr>
        <p:spPr>
          <a:xfrm>
            <a:off x="4785887" y="2323362"/>
            <a:ext cx="4076629" cy="369332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SAP Administrative Management Systems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383C9B4-62EE-4101-AF7D-84E2196EF1E0}"/>
              </a:ext>
            </a:extLst>
          </p:cNvPr>
          <p:cNvSpPr txBox="1"/>
          <p:nvPr/>
        </p:nvSpPr>
        <p:spPr>
          <a:xfrm>
            <a:off x="2877524" y="2434071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err="1">
                <a:solidFill>
                  <a:prstClr val="black"/>
                </a:solidFill>
                <a:latin typeface="Calibri" panose="020F0502020204030204"/>
              </a:rPr>
              <a:t>uSource</a:t>
            </a:r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Left-Right Arrow 17">
            <a:extLst>
              <a:ext uri="{FF2B5EF4-FFF2-40B4-BE49-F238E27FC236}">
                <a16:creationId xmlns:a16="http://schemas.microsoft.com/office/drawing/2014/main" id="{5B384C25-6D14-424A-ADA4-3983CBBE2B38}"/>
              </a:ext>
            </a:extLst>
          </p:cNvPr>
          <p:cNvSpPr/>
          <p:nvPr/>
        </p:nvSpPr>
        <p:spPr>
          <a:xfrm rot="3072843">
            <a:off x="3472895" y="2844681"/>
            <a:ext cx="525294" cy="30155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457F4E1-2724-4679-BC44-420013F5A8E4}"/>
              </a:ext>
            </a:extLst>
          </p:cNvPr>
          <p:cNvSpPr txBox="1"/>
          <p:nvPr/>
        </p:nvSpPr>
        <p:spPr>
          <a:xfrm>
            <a:off x="650534" y="1100969"/>
            <a:ext cx="1026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>
                <a:solidFill>
                  <a:prstClr val="black"/>
                </a:solidFill>
                <a:latin typeface="Calibri" panose="020F0502020204030204"/>
              </a:rPr>
              <a:t>Support of the existing SAP platform on which the University of Toronto systems are built will cease by 2025</a:t>
            </a:r>
            <a:endParaRPr lang="en-CA" b="1">
              <a:solidFill>
                <a:prstClr val="black"/>
              </a:solidFill>
              <a:latin typeface="Calibri" panose="020F0502020204030204"/>
            </a:endParaRPr>
          </a:p>
          <a:p>
            <a:pPr algn="ctr"/>
            <a:r>
              <a:rPr lang="en-CA" b="1">
                <a:solidFill>
                  <a:prstClr val="black"/>
                </a:solidFill>
                <a:latin typeface="Calibri" panose="020F0502020204030204"/>
              </a:rPr>
              <a:t>In 2018 the University signed a new contract with SAP to upgrade/modernize these systems … </a:t>
            </a:r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0" name="Picture 89" descr="SAP_grad_R_pref.png">
            <a:extLst>
              <a:ext uri="{FF2B5EF4-FFF2-40B4-BE49-F238E27FC236}">
                <a16:creationId xmlns:a16="http://schemas.microsoft.com/office/drawing/2014/main" id="{806CCCC1-1EDD-46C1-9BF5-5100FDAB0F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823" y="3040845"/>
            <a:ext cx="811256" cy="40169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D28DCAF7-2E43-4BF6-89DB-1CE5E7008C87}"/>
              </a:ext>
            </a:extLst>
          </p:cNvPr>
          <p:cNvSpPr/>
          <p:nvPr/>
        </p:nvSpPr>
        <p:spPr>
          <a:xfrm>
            <a:off x="555476" y="2006253"/>
            <a:ext cx="11192253" cy="4257148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Picture 91" descr="Cloud Broker, la soluzione ideale per il Cloud Computing ...">
            <a:extLst>
              <a:ext uri="{FF2B5EF4-FFF2-40B4-BE49-F238E27FC236}">
                <a16:creationId xmlns:a16="http://schemas.microsoft.com/office/drawing/2014/main" id="{69CFA649-C412-4B56-B191-261B0DF34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81" y="2193771"/>
            <a:ext cx="683022" cy="512266"/>
          </a:xfrm>
          <a:prstGeom prst="rect">
            <a:avLst/>
          </a:prstGeom>
        </p:spPr>
      </p:pic>
      <p:sp>
        <p:nvSpPr>
          <p:cNvPr id="93" name="Left-Right Arrow 22">
            <a:extLst>
              <a:ext uri="{FF2B5EF4-FFF2-40B4-BE49-F238E27FC236}">
                <a16:creationId xmlns:a16="http://schemas.microsoft.com/office/drawing/2014/main" id="{45657F48-69A9-4848-8FDA-B2585915E23B}"/>
              </a:ext>
            </a:extLst>
          </p:cNvPr>
          <p:cNvSpPr/>
          <p:nvPr/>
        </p:nvSpPr>
        <p:spPr>
          <a:xfrm rot="18922425">
            <a:off x="9845560" y="2711719"/>
            <a:ext cx="525294" cy="301557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Picture 93" descr="SAP_grad_R_pref.png">
            <a:extLst>
              <a:ext uri="{FF2B5EF4-FFF2-40B4-BE49-F238E27FC236}">
                <a16:creationId xmlns:a16="http://schemas.microsoft.com/office/drawing/2014/main" id="{E2B04B9F-2965-4AAE-889B-A41A3B66B9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129" y="3040845"/>
            <a:ext cx="878764" cy="435116"/>
          </a:xfrm>
          <a:prstGeom prst="rect">
            <a:avLst/>
          </a:prstGeom>
        </p:spPr>
      </p:pic>
      <p:pic>
        <p:nvPicPr>
          <p:cNvPr id="95" name="Picture 94" descr="SAP_grad_R_pref.png">
            <a:extLst>
              <a:ext uri="{FF2B5EF4-FFF2-40B4-BE49-F238E27FC236}">
                <a16:creationId xmlns:a16="http://schemas.microsoft.com/office/drawing/2014/main" id="{1FC12287-5029-4827-B6FC-C757B88BC1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224" y="4446296"/>
            <a:ext cx="802913" cy="3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Black"/>
              </a:rPr>
              <a:t>Program Workstreams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DA26F1-BF76-45E9-97B1-AA03E468A8F9}"/>
              </a:ext>
            </a:extLst>
          </p:cNvPr>
          <p:cNvSpPr/>
          <p:nvPr/>
        </p:nvSpPr>
        <p:spPr>
          <a:xfrm>
            <a:off x="3784364" y="1034077"/>
            <a:ext cx="7831863" cy="1440000"/>
          </a:xfrm>
          <a:prstGeom prst="rect">
            <a:avLst/>
          </a:prstGeom>
          <a:solidFill>
            <a:srgbClr val="337AB7">
              <a:alpha val="36863"/>
            </a:srgbClr>
          </a:solidFill>
          <a:ln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F48909-AA8A-44F4-A5F7-D0F4CAACC808}"/>
              </a:ext>
            </a:extLst>
          </p:cNvPr>
          <p:cNvSpPr/>
          <p:nvPr/>
        </p:nvSpPr>
        <p:spPr>
          <a:xfrm>
            <a:off x="3774388" y="2544783"/>
            <a:ext cx="7831863" cy="1199757"/>
          </a:xfrm>
          <a:prstGeom prst="rect">
            <a:avLst/>
          </a:prstGeom>
          <a:solidFill>
            <a:srgbClr val="337AB7">
              <a:alpha val="36863"/>
            </a:srgbClr>
          </a:solidFill>
          <a:ln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FAA05F-B502-4F5D-A174-6D4F38DE5011}"/>
              </a:ext>
            </a:extLst>
          </p:cNvPr>
          <p:cNvSpPr/>
          <p:nvPr/>
        </p:nvSpPr>
        <p:spPr>
          <a:xfrm>
            <a:off x="3774388" y="3815247"/>
            <a:ext cx="7831863" cy="1107137"/>
          </a:xfrm>
          <a:prstGeom prst="rect">
            <a:avLst/>
          </a:prstGeom>
          <a:solidFill>
            <a:srgbClr val="337AB7">
              <a:alpha val="36863"/>
            </a:srgbClr>
          </a:solidFill>
          <a:ln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5BA796-7A91-4FC8-AD1A-A0D08D2D73DD}"/>
              </a:ext>
            </a:extLst>
          </p:cNvPr>
          <p:cNvGrpSpPr/>
          <p:nvPr/>
        </p:nvGrpSpPr>
        <p:grpSpPr>
          <a:xfrm>
            <a:off x="309644" y="3824252"/>
            <a:ext cx="3474720" cy="1107137"/>
            <a:chOff x="388879" y="1060322"/>
            <a:chExt cx="3474720" cy="16175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E8F557D-799D-4903-9F8E-D9745149DF49}"/>
                </a:ext>
              </a:extLst>
            </p:cNvPr>
            <p:cNvSpPr/>
            <p:nvPr/>
          </p:nvSpPr>
          <p:spPr bwMode="gray">
            <a:xfrm>
              <a:off x="388879" y="1060322"/>
              <a:ext cx="3474720" cy="1617564"/>
            </a:xfrm>
            <a:prstGeom prst="rect">
              <a:avLst/>
            </a:prstGeom>
            <a:solidFill>
              <a:srgbClr val="002A5C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0D355E-E837-4622-88C7-53D9362CBFE1}"/>
                </a:ext>
              </a:extLst>
            </p:cNvPr>
            <p:cNvSpPr/>
            <p:nvPr/>
          </p:nvSpPr>
          <p:spPr bwMode="gray">
            <a:xfrm>
              <a:off x="388879" y="1913881"/>
              <a:ext cx="3474720" cy="636650"/>
            </a:xfrm>
            <a:prstGeom prst="rect">
              <a:avLst/>
            </a:prstGeom>
            <a:solidFill>
              <a:srgbClr val="337AB7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HANA Database Upgrade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4AF94-D20A-4D14-B0EB-805DC9510E0B}"/>
              </a:ext>
            </a:extLst>
          </p:cNvPr>
          <p:cNvGrpSpPr/>
          <p:nvPr/>
        </p:nvGrpSpPr>
        <p:grpSpPr>
          <a:xfrm>
            <a:off x="309644" y="1025812"/>
            <a:ext cx="3474720" cy="1440000"/>
            <a:chOff x="8046648" y="1060322"/>
            <a:chExt cx="3474720" cy="161756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1A4322-C22D-4A01-8390-7370E8AD5CE8}"/>
                </a:ext>
              </a:extLst>
            </p:cNvPr>
            <p:cNvSpPr/>
            <p:nvPr/>
          </p:nvSpPr>
          <p:spPr bwMode="gray">
            <a:xfrm>
              <a:off x="8046648" y="1060322"/>
              <a:ext cx="3474720" cy="1617564"/>
            </a:xfrm>
            <a:prstGeom prst="rect">
              <a:avLst/>
            </a:prstGeom>
            <a:solidFill>
              <a:srgbClr val="002A5C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358C48-C3E4-468E-BE7E-60C03222C17C}"/>
                </a:ext>
              </a:extLst>
            </p:cNvPr>
            <p:cNvSpPr/>
            <p:nvPr/>
          </p:nvSpPr>
          <p:spPr bwMode="gray">
            <a:xfrm>
              <a:off x="8046648" y="1877258"/>
              <a:ext cx="3474720" cy="636650"/>
            </a:xfrm>
            <a:prstGeom prst="rect">
              <a:avLst/>
            </a:prstGeom>
            <a:solidFill>
              <a:srgbClr val="337AB7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lang="en-US" sz="1600" b="1">
                  <a:solidFill>
                    <a:prstClr val="white"/>
                  </a:solidFill>
                  <a:latin typeface="Arial"/>
                </a:rPr>
                <a:t>SuccessFactors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87BC6C-7FDD-497C-8F8E-B9C7572B45A0}"/>
              </a:ext>
            </a:extLst>
          </p:cNvPr>
          <p:cNvGrpSpPr/>
          <p:nvPr/>
        </p:nvGrpSpPr>
        <p:grpSpPr>
          <a:xfrm>
            <a:off x="309643" y="2528675"/>
            <a:ext cx="3474720" cy="1232713"/>
            <a:chOff x="4277326" y="1060321"/>
            <a:chExt cx="3474720" cy="16033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BF509B-FD6C-4891-B592-FF159732490A}"/>
                </a:ext>
              </a:extLst>
            </p:cNvPr>
            <p:cNvSpPr/>
            <p:nvPr/>
          </p:nvSpPr>
          <p:spPr bwMode="gray">
            <a:xfrm>
              <a:off x="4277326" y="1060321"/>
              <a:ext cx="3474720" cy="1603336"/>
            </a:xfrm>
            <a:prstGeom prst="rect">
              <a:avLst/>
            </a:prstGeom>
            <a:solidFill>
              <a:srgbClr val="002A5C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61E2216-D0A2-496C-A139-536276B3E1EF}"/>
                </a:ext>
              </a:extLst>
            </p:cNvPr>
            <p:cNvSpPr/>
            <p:nvPr/>
          </p:nvSpPr>
          <p:spPr bwMode="gray">
            <a:xfrm>
              <a:off x="4277326" y="1863006"/>
              <a:ext cx="3474720" cy="636651"/>
            </a:xfrm>
            <a:prstGeom prst="rect">
              <a:avLst/>
            </a:prstGeom>
            <a:solidFill>
              <a:srgbClr val="337AB7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S/4HANA Finance Upgrade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ABDE8A8-8A1E-4B75-A05E-DCD1A234E8AB}"/>
              </a:ext>
            </a:extLst>
          </p:cNvPr>
          <p:cNvSpPr txBox="1"/>
          <p:nvPr/>
        </p:nvSpPr>
        <p:spPr>
          <a:xfrm>
            <a:off x="4117247" y="3978272"/>
            <a:ext cx="7242209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Upgrade all systems at U of T including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HRIS Core and the Research Information System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 the new HANA database to allow for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improved system performance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access to the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new web interface design tools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 allow for a better user experience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F6E2B8-3D6F-470F-A230-35FCA9A521CF}"/>
              </a:ext>
            </a:extLst>
          </p:cNvPr>
          <p:cNvSpPr txBox="1"/>
          <p:nvPr/>
        </p:nvSpPr>
        <p:spPr>
          <a:xfrm>
            <a:off x="4117247" y="2635935"/>
            <a:ext cx="7831862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Migration of the U of T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Finance System to SAP S/4HANA Finance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Migrate to the Business Partner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Upgrade entire Finance System to the HANA database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30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Code clean up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30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Optimize some business processes and enable new technology (e.g. Fiori, Embedded Analytics)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BE30AF-33D5-4EDC-8C8B-1B2BA5FB031A}"/>
              </a:ext>
            </a:extLst>
          </p:cNvPr>
          <p:cNvSpPr txBox="1"/>
          <p:nvPr/>
        </p:nvSpPr>
        <p:spPr>
          <a:xfrm>
            <a:off x="4117248" y="1102467"/>
            <a:ext cx="7146144" cy="1476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Expand and/or replace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all Talent Management products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at the University of Toronto including: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Staff Learning Management Module (new)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Performance and Goals (replaces Halogen) 	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Recruiting (replaces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Taleo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Onboarding (new)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Succession Planning (new)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CA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Employee Central (replaces components of HRIS – employee profile and org structure)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1C1B93A-6A2E-4C35-AF40-885DF5A3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05" y="2586768"/>
            <a:ext cx="390505" cy="4963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4E33D08-E567-47C4-A572-9A6C283C8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829" y="3892288"/>
            <a:ext cx="317256" cy="417067"/>
          </a:xfrm>
          <a:prstGeom prst="rect">
            <a:avLst/>
          </a:prstGeom>
        </p:spPr>
      </p:pic>
      <p:sp>
        <p:nvSpPr>
          <p:cNvPr id="40" name="Freeform 81">
            <a:extLst>
              <a:ext uri="{FF2B5EF4-FFF2-40B4-BE49-F238E27FC236}">
                <a16:creationId xmlns:a16="http://schemas.microsoft.com/office/drawing/2014/main" id="{F2E72F35-92B6-45C5-BD6D-172E1559F4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07765" y="1112409"/>
            <a:ext cx="429384" cy="432181"/>
          </a:xfrm>
          <a:custGeom>
            <a:avLst/>
            <a:gdLst>
              <a:gd name="T0" fmla="*/ 329 w 494"/>
              <a:gd name="T1" fmla="*/ 167 h 505"/>
              <a:gd name="T2" fmla="*/ 329 w 494"/>
              <a:gd name="T3" fmla="*/ 167 h 505"/>
              <a:gd name="T4" fmla="*/ 329 w 494"/>
              <a:gd name="T5" fmla="*/ 107 h 505"/>
              <a:gd name="T6" fmla="*/ 388 w 494"/>
              <a:gd name="T7" fmla="*/ 107 h 505"/>
              <a:gd name="T8" fmla="*/ 388 w 494"/>
              <a:gd name="T9" fmla="*/ 167 h 505"/>
              <a:gd name="T10" fmla="*/ 329 w 494"/>
              <a:gd name="T11" fmla="*/ 167 h 505"/>
              <a:gd name="T12" fmla="*/ 302 w 494"/>
              <a:gd name="T13" fmla="*/ 328 h 505"/>
              <a:gd name="T14" fmla="*/ 302 w 494"/>
              <a:gd name="T15" fmla="*/ 328 h 505"/>
              <a:gd name="T16" fmla="*/ 473 w 494"/>
              <a:gd name="T17" fmla="*/ 31 h 505"/>
              <a:gd name="T18" fmla="*/ 469 w 494"/>
              <a:gd name="T19" fmla="*/ 25 h 505"/>
              <a:gd name="T20" fmla="*/ 462 w 494"/>
              <a:gd name="T21" fmla="*/ 22 h 505"/>
              <a:gd name="T22" fmla="*/ 172 w 494"/>
              <a:gd name="T23" fmla="*/ 195 h 505"/>
              <a:gd name="T24" fmla="*/ 10 w 494"/>
              <a:gd name="T25" fmla="*/ 333 h 505"/>
              <a:gd name="T26" fmla="*/ 34 w 494"/>
              <a:gd name="T27" fmla="*/ 359 h 505"/>
              <a:gd name="T28" fmla="*/ 93 w 494"/>
              <a:gd name="T29" fmla="*/ 337 h 505"/>
              <a:gd name="T30" fmla="*/ 163 w 494"/>
              <a:gd name="T31" fmla="*/ 409 h 505"/>
              <a:gd name="T32" fmla="*/ 141 w 494"/>
              <a:gd name="T33" fmla="*/ 469 h 505"/>
              <a:gd name="T34" fmla="*/ 167 w 494"/>
              <a:gd name="T35" fmla="*/ 494 h 505"/>
              <a:gd name="T36" fmla="*/ 302 w 494"/>
              <a:gd name="T37" fmla="*/ 328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4" h="505">
                <a:moveTo>
                  <a:pt x="329" y="167"/>
                </a:moveTo>
                <a:lnTo>
                  <a:pt x="329" y="167"/>
                </a:lnTo>
                <a:cubicBezTo>
                  <a:pt x="313" y="151"/>
                  <a:pt x="313" y="124"/>
                  <a:pt x="329" y="107"/>
                </a:cubicBezTo>
                <a:cubicBezTo>
                  <a:pt x="346" y="90"/>
                  <a:pt x="372" y="90"/>
                  <a:pt x="388" y="107"/>
                </a:cubicBezTo>
                <a:cubicBezTo>
                  <a:pt x="404" y="124"/>
                  <a:pt x="404" y="151"/>
                  <a:pt x="388" y="167"/>
                </a:cubicBezTo>
                <a:cubicBezTo>
                  <a:pt x="372" y="184"/>
                  <a:pt x="346" y="184"/>
                  <a:pt x="329" y="167"/>
                </a:cubicBezTo>
                <a:close/>
                <a:moveTo>
                  <a:pt x="302" y="328"/>
                </a:moveTo>
                <a:lnTo>
                  <a:pt x="302" y="328"/>
                </a:lnTo>
                <a:cubicBezTo>
                  <a:pt x="302" y="328"/>
                  <a:pt x="494" y="190"/>
                  <a:pt x="473" y="31"/>
                </a:cubicBezTo>
                <a:cubicBezTo>
                  <a:pt x="472" y="28"/>
                  <a:pt x="471" y="26"/>
                  <a:pt x="469" y="25"/>
                </a:cubicBezTo>
                <a:cubicBezTo>
                  <a:pt x="468" y="23"/>
                  <a:pt x="466" y="22"/>
                  <a:pt x="462" y="22"/>
                </a:cubicBezTo>
                <a:cubicBezTo>
                  <a:pt x="307" y="0"/>
                  <a:pt x="172" y="195"/>
                  <a:pt x="172" y="195"/>
                </a:cubicBezTo>
                <a:cubicBezTo>
                  <a:pt x="55" y="181"/>
                  <a:pt x="63" y="205"/>
                  <a:pt x="10" y="333"/>
                </a:cubicBezTo>
                <a:cubicBezTo>
                  <a:pt x="0" y="358"/>
                  <a:pt x="16" y="366"/>
                  <a:pt x="34" y="359"/>
                </a:cubicBezTo>
                <a:cubicBezTo>
                  <a:pt x="52" y="352"/>
                  <a:pt x="93" y="337"/>
                  <a:pt x="93" y="337"/>
                </a:cubicBezTo>
                <a:lnTo>
                  <a:pt x="163" y="409"/>
                </a:lnTo>
                <a:cubicBezTo>
                  <a:pt x="163" y="409"/>
                  <a:pt x="148" y="450"/>
                  <a:pt x="141" y="469"/>
                </a:cubicBezTo>
                <a:cubicBezTo>
                  <a:pt x="135" y="488"/>
                  <a:pt x="143" y="505"/>
                  <a:pt x="167" y="494"/>
                </a:cubicBezTo>
                <a:cubicBezTo>
                  <a:pt x="293" y="439"/>
                  <a:pt x="316" y="448"/>
                  <a:pt x="302" y="32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749A29-23AE-47AB-B2B1-6B70675CD0D3}"/>
              </a:ext>
            </a:extLst>
          </p:cNvPr>
          <p:cNvSpPr/>
          <p:nvPr/>
        </p:nvSpPr>
        <p:spPr>
          <a:xfrm>
            <a:off x="3784364" y="5002650"/>
            <a:ext cx="7831863" cy="1033204"/>
          </a:xfrm>
          <a:prstGeom prst="rect">
            <a:avLst/>
          </a:prstGeom>
          <a:solidFill>
            <a:srgbClr val="337AB7">
              <a:alpha val="36863"/>
            </a:srgbClr>
          </a:solidFill>
          <a:ln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31D285-5888-41CA-A078-4E76C350B335}"/>
              </a:ext>
            </a:extLst>
          </p:cNvPr>
          <p:cNvGrpSpPr/>
          <p:nvPr/>
        </p:nvGrpSpPr>
        <p:grpSpPr>
          <a:xfrm>
            <a:off x="319620" y="5002228"/>
            <a:ext cx="3474720" cy="1033204"/>
            <a:chOff x="388879" y="1060322"/>
            <a:chExt cx="3474720" cy="161756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63DD5C-BE8C-4E80-8C2F-B48D9BDF700E}"/>
                </a:ext>
              </a:extLst>
            </p:cNvPr>
            <p:cNvSpPr/>
            <p:nvPr/>
          </p:nvSpPr>
          <p:spPr bwMode="gray">
            <a:xfrm>
              <a:off x="388879" y="1060322"/>
              <a:ext cx="3474720" cy="1617564"/>
            </a:xfrm>
            <a:prstGeom prst="rect">
              <a:avLst/>
            </a:prstGeom>
            <a:solidFill>
              <a:srgbClr val="002A5C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2FC72B-CA13-4627-BC96-8FFA4CE0DEE1}"/>
                </a:ext>
              </a:extLst>
            </p:cNvPr>
            <p:cNvSpPr/>
            <p:nvPr/>
          </p:nvSpPr>
          <p:spPr bwMode="gray">
            <a:xfrm>
              <a:off x="388879" y="1913881"/>
              <a:ext cx="3474720" cy="636650"/>
            </a:xfrm>
            <a:prstGeom prst="rect">
              <a:avLst/>
            </a:prstGeom>
            <a:solidFill>
              <a:srgbClr val="337AB7"/>
            </a:solidFill>
            <a:ln w="28575" algn="ctr">
              <a:solidFill>
                <a:srgbClr val="337AB7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AMS Cloud Migration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4086019-1445-4B09-AA74-19EAB9622C86}"/>
              </a:ext>
            </a:extLst>
          </p:cNvPr>
          <p:cNvSpPr txBox="1"/>
          <p:nvPr/>
        </p:nvSpPr>
        <p:spPr>
          <a:xfrm>
            <a:off x="4128734" y="5235635"/>
            <a:ext cx="7242209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Migrate all systems at U of T from the University data center to the Azure data center on </a:t>
            </a:r>
            <a:r>
              <a:rPr lang="en-US" sz="130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Front Street to allow for: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improved system performance, reliability and security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24/7 monitoring</a:t>
            </a:r>
          </a:p>
        </p:txBody>
      </p:sp>
      <p:pic>
        <p:nvPicPr>
          <p:cNvPr id="46" name="Picture 2" descr="Related image">
            <a:extLst>
              <a:ext uri="{FF2B5EF4-FFF2-40B4-BE49-F238E27FC236}">
                <a16:creationId xmlns:a16="http://schemas.microsoft.com/office/drawing/2014/main" id="{9853DDEA-F792-4DB0-850F-C2E23DBB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18" y="4939364"/>
            <a:ext cx="906451" cy="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le:Bright green checkbox-checked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66" y="1312399"/>
            <a:ext cx="154619" cy="154619"/>
          </a:xfrm>
          <a:prstGeom prst="rect">
            <a:avLst/>
          </a:prstGeom>
        </p:spPr>
      </p:pic>
      <p:pic>
        <p:nvPicPr>
          <p:cNvPr id="52" name="Picture 51" descr="File:Bright green checkbox-checked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65" y="1504692"/>
            <a:ext cx="154619" cy="154619"/>
          </a:xfrm>
          <a:prstGeom prst="rect">
            <a:avLst/>
          </a:prstGeom>
        </p:spPr>
      </p:pic>
      <p:pic>
        <p:nvPicPr>
          <p:cNvPr id="53" name="Picture 52" descr="File:Bright green checkbox-checked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71" y="1696985"/>
            <a:ext cx="154619" cy="154619"/>
          </a:xfrm>
          <a:prstGeom prst="rect">
            <a:avLst/>
          </a:prstGeom>
        </p:spPr>
      </p:pic>
      <p:pic>
        <p:nvPicPr>
          <p:cNvPr id="54" name="Picture 53" descr="File:Bright green checkbox-checked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8" y="5624376"/>
            <a:ext cx="268792" cy="2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0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33" y="2244"/>
            <a:ext cx="5741192" cy="3276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44073" y="746483"/>
            <a:ext cx="18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Human Resources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57" y="2273991"/>
            <a:ext cx="6135633" cy="3387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484619" y="2201348"/>
            <a:ext cx="407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Finance – Future – ERDD on the Web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244" y="154644"/>
            <a:ext cx="4862623" cy="4664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2593" y="3278837"/>
            <a:ext cx="6128594" cy="34872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1012" y="3483486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Research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31621" y="86801"/>
            <a:ext cx="3997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/>
              <a:t>Security, Disaster Recovery, Performance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2709" y="203233"/>
            <a:ext cx="347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/>
              <a:t>Improved User Experience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6992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B04016D1-7A56-433F-9431-CF3C30C00AF9}"/>
              </a:ext>
            </a:extLst>
          </p:cNvPr>
          <p:cNvSpPr txBox="1">
            <a:spLocks/>
          </p:cNvSpPr>
          <p:nvPr/>
        </p:nvSpPr>
        <p:spPr>
          <a:xfrm>
            <a:off x="439228" y="828855"/>
            <a:ext cx="11272838" cy="509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500">
              <a:latin typeface="Gotham Bold"/>
              <a:cs typeface="Gotham Bold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500">
              <a:latin typeface="Gotham Bold"/>
              <a:cs typeface="Gotham Bold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500">
              <a:latin typeface="Gotham Bold"/>
              <a:cs typeface="Gotham Bold"/>
            </a:endParaRP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500">
              <a:latin typeface="Gotham Bold"/>
              <a:cs typeface="Gotham Bold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sz="2500">
              <a:latin typeface="Gotham Bold"/>
              <a:cs typeface="Gotham 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Gotham Bold"/>
              <a:cs typeface="Gotham Bold"/>
            </a:endParaRPr>
          </a:p>
          <a:p>
            <a:endParaRPr lang="en-US">
              <a:latin typeface="Gotham Bold"/>
              <a:cs typeface="Gotham Bold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Gotham Bold"/>
              <a:cs typeface="Gotham Bold"/>
            </a:endParaRPr>
          </a:p>
          <a:p>
            <a:endParaRPr lang="en-US">
              <a:latin typeface="Gotham Bold"/>
              <a:cs typeface="Gotham Bold"/>
            </a:endParaRPr>
          </a:p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243226"/>
            <a:ext cx="2743200" cy="365125"/>
          </a:xfrm>
        </p:spPr>
        <p:txBody>
          <a:bodyPr/>
          <a:lstStyle/>
          <a:p>
            <a:fld id="{24903B04-C5DB-9F46-BE83-43DBDA4E0394}" type="slidenum">
              <a:rPr lang="en-US" smtClean="0"/>
              <a:t>6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4117" y="369807"/>
            <a:ext cx="11627428" cy="754691"/>
          </a:xfrm>
        </p:spPr>
        <p:txBody>
          <a:bodyPr>
            <a:normAutofit/>
          </a:bodyPr>
          <a:lstStyle/>
          <a:p>
            <a:r>
              <a:rPr lang="en-US"/>
              <a:t>Vision for Finance – Evolve Systems Over Time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C19D7E9-62A1-4A8E-BD02-91414DB52D5C}"/>
              </a:ext>
            </a:extLst>
          </p:cNvPr>
          <p:cNvSpPr txBox="1">
            <a:spLocks/>
          </p:cNvSpPr>
          <p:nvPr/>
        </p:nvSpPr>
        <p:spPr>
          <a:xfrm>
            <a:off x="8506903" y="593213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71904-815E-4956-B00D-F71296AFF4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 descr="Priorities for Website Owners: A Steady Growth for Long ...">
            <a:extLst>
              <a:ext uri="{FF2B5EF4-FFF2-40B4-BE49-F238E27FC236}">
                <a16:creationId xmlns:a16="http://schemas.microsoft.com/office/drawing/2014/main" id="{2BE65531-82DC-48CA-B078-3861C764EE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85" y="2152391"/>
            <a:ext cx="2158175" cy="1634400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8423A646-A535-45FF-AE7E-0F94B2B91114}"/>
              </a:ext>
            </a:extLst>
          </p:cNvPr>
          <p:cNvSpPr txBox="1"/>
          <p:nvPr/>
        </p:nvSpPr>
        <p:spPr>
          <a:xfrm>
            <a:off x="3339890" y="1180001"/>
            <a:ext cx="28691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b="1" u="sng"/>
              <a:t>Performance</a:t>
            </a:r>
          </a:p>
          <a:p>
            <a:pPr algn="ctr"/>
            <a:r>
              <a:rPr lang="en-CA" sz="1600"/>
              <a:t>In-memory database design (i.e. HANA)</a:t>
            </a: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4939E08A-D3E7-42CA-9E23-7E4A3DFC9F33}"/>
              </a:ext>
            </a:extLst>
          </p:cNvPr>
          <p:cNvSpPr txBox="1"/>
          <p:nvPr/>
        </p:nvSpPr>
        <p:spPr>
          <a:xfrm>
            <a:off x="2733773" y="3927597"/>
            <a:ext cx="4398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b="1" u="sng"/>
              <a:t>User Experience</a:t>
            </a:r>
          </a:p>
          <a:p>
            <a:pPr algn="ctr"/>
            <a:r>
              <a:rPr lang="en-CA"/>
              <a:t>Fiori Applications (e.g. ERDD and others) 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35AA180E-8FE7-4B1A-A7D1-8BA1A65B8C56}"/>
              </a:ext>
            </a:extLst>
          </p:cNvPr>
          <p:cNvSpPr txBox="1"/>
          <p:nvPr/>
        </p:nvSpPr>
        <p:spPr>
          <a:xfrm>
            <a:off x="7826443" y="3927597"/>
            <a:ext cx="2427506" cy="64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b="1" u="sng"/>
              <a:t>Insights</a:t>
            </a:r>
          </a:p>
          <a:p>
            <a:pPr algn="ctr"/>
            <a:r>
              <a:rPr lang="en-CA"/>
              <a:t>Embedded Analytics</a:t>
            </a:r>
          </a:p>
        </p:txBody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5C2102CC-7A85-4E16-8DD3-26CE61F44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3738" y="4645294"/>
            <a:ext cx="2832916" cy="164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Related image">
            <a:extLst>
              <a:ext uri="{FF2B5EF4-FFF2-40B4-BE49-F238E27FC236}">
                <a16:creationId xmlns:a16="http://schemas.microsoft.com/office/drawing/2014/main" id="{2E2FEF9E-C326-41EE-911A-83D733C79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91" y="4645294"/>
            <a:ext cx="3118095" cy="16359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7D9A98A9-A6FE-424A-A728-5242F114AAFA}"/>
              </a:ext>
            </a:extLst>
          </p:cNvPr>
          <p:cNvSpPr txBox="1"/>
          <p:nvPr/>
        </p:nvSpPr>
        <p:spPr>
          <a:xfrm>
            <a:off x="6129826" y="1180001"/>
            <a:ext cx="5787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b="1" u="sng"/>
              <a:t>Optimization</a:t>
            </a:r>
          </a:p>
          <a:p>
            <a:pPr algn="ctr"/>
            <a:r>
              <a:rPr lang="en-CA" sz="1600"/>
              <a:t>Resolve existing FIS Pain Points (e.g. Vendor Account Management, Account Reconciliation, Reporting)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0D88B9-1860-43C0-8E7E-C6060AE6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88" y="2147356"/>
            <a:ext cx="5294489" cy="17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10">
            <a:extLst>
              <a:ext uri="{FF2B5EF4-FFF2-40B4-BE49-F238E27FC236}">
                <a16:creationId xmlns:a16="http://schemas.microsoft.com/office/drawing/2014/main" id="{A69173BA-F396-49CC-A269-61A2BD869864}"/>
              </a:ext>
            </a:extLst>
          </p:cNvPr>
          <p:cNvSpPr txBox="1"/>
          <p:nvPr/>
        </p:nvSpPr>
        <p:spPr>
          <a:xfrm>
            <a:off x="17529" y="2532731"/>
            <a:ext cx="2158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b="1"/>
              <a:t>Work Stream #1 – November 2020</a:t>
            </a:r>
          </a:p>
          <a:p>
            <a:pPr algn="ctr"/>
            <a:r>
              <a:rPr lang="en-CA" sz="1600"/>
              <a:t>Technical Migration to S/4HANA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6BA461B4-16FF-44A1-9D74-347FA7039EB0}"/>
              </a:ext>
            </a:extLst>
          </p:cNvPr>
          <p:cNvSpPr txBox="1"/>
          <p:nvPr/>
        </p:nvSpPr>
        <p:spPr>
          <a:xfrm>
            <a:off x="145523" y="4285446"/>
            <a:ext cx="1902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b="1"/>
              <a:t>Work Stream #2 – November 2020 and beyond</a:t>
            </a:r>
          </a:p>
          <a:p>
            <a:pPr algn="ctr"/>
            <a:r>
              <a:rPr lang="en-CA" sz="1600"/>
              <a:t>Leverage modern SAP technology for value to the University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1301D9-D156-4B32-835F-22D552428A72}"/>
              </a:ext>
            </a:extLst>
          </p:cNvPr>
          <p:cNvCxnSpPr>
            <a:cxnSpLocks/>
          </p:cNvCxnSpPr>
          <p:nvPr/>
        </p:nvCxnSpPr>
        <p:spPr>
          <a:xfrm>
            <a:off x="95086" y="3927597"/>
            <a:ext cx="117381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A467B07-9703-4E74-8652-FAB0076D2ADF}"/>
              </a:ext>
            </a:extLst>
          </p:cNvPr>
          <p:cNvSpPr/>
          <p:nvPr/>
        </p:nvSpPr>
        <p:spPr>
          <a:xfrm>
            <a:off x="2175704" y="28905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508DCE3-9B09-4CB0-8AB3-50FD7DA23F88}"/>
              </a:ext>
            </a:extLst>
          </p:cNvPr>
          <p:cNvSpPr/>
          <p:nvPr/>
        </p:nvSpPr>
        <p:spPr>
          <a:xfrm>
            <a:off x="2175704" y="52209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6" grpId="0"/>
      <p:bldP spid="28" grpId="0"/>
      <p:bldP spid="29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latin typeface="Arial Black"/>
              </a:rPr>
              <a:t>Project Timeline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15E07A3-F37C-4BF5-B097-1640D7B186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46392"/>
            <a:ext cx="12071838" cy="51276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1007970" y="712666"/>
            <a:ext cx="8792" cy="5274896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858500" y="343334"/>
            <a:ext cx="84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/>
              <a:t>Today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FB478-DB38-4382-AB28-AEEC8A36D2E9}"/>
              </a:ext>
            </a:extLst>
          </p:cNvPr>
          <p:cNvSpPr txBox="1"/>
          <p:nvPr/>
        </p:nvSpPr>
        <p:spPr>
          <a:xfrm>
            <a:off x="364109" y="4642029"/>
            <a:ext cx="2829555" cy="1200329"/>
          </a:xfrm>
          <a:prstGeom prst="rect">
            <a:avLst/>
          </a:prstGeom>
          <a:noFill/>
          <a:ln w="28575">
            <a:solidFill>
              <a:srgbClr val="337AB7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b="1">
                <a:solidFill>
                  <a:srgbClr val="337AB7"/>
                </a:solidFill>
              </a:rPr>
              <a:t>AMS S/4HANA will be released to end users at 7am on Tuesday, November 3, 2020</a:t>
            </a:r>
            <a:endParaRPr lang="en-US" b="1">
              <a:solidFill>
                <a:srgbClr val="337AB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7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8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/>
              <a:t>Major Changes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61697" y="1266626"/>
            <a:ext cx="3260742" cy="5461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r>
              <a:rPr lang="en-US" sz="1400">
                <a:solidFill>
                  <a:schemeClr val="bg1"/>
                </a:solidFill>
              </a:rPr>
              <a:t>New SAP GUI Theme</a:t>
            </a:r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2286" y="1264527"/>
            <a:ext cx="285977" cy="544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algn="ctr" defTabSz="957867"/>
            <a:r>
              <a:rPr lang="en-US" sz="5400" i="1">
                <a:solidFill>
                  <a:srgbClr val="337AB7"/>
                </a:solidFill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3427" y="1264527"/>
            <a:ext cx="762000" cy="5461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endParaRPr lang="en-US" sz="1400" b="1" i="1">
              <a:solidFill>
                <a:schemeClr val="bg1"/>
              </a:solidFill>
            </a:endParaRPr>
          </a:p>
        </p:txBody>
      </p:sp>
      <p:sp>
        <p:nvSpPr>
          <p:cNvPr id="52" name="Freeform 69"/>
          <p:cNvSpPr>
            <a:spLocks noChangeAspect="1" noEditPoints="1"/>
          </p:cNvSpPr>
          <p:nvPr/>
        </p:nvSpPr>
        <p:spPr bwMode="auto">
          <a:xfrm>
            <a:off x="943863" y="1321940"/>
            <a:ext cx="437905" cy="437905"/>
          </a:xfrm>
          <a:custGeom>
            <a:avLst/>
            <a:gdLst>
              <a:gd name="T0" fmla="*/ 213 w 512"/>
              <a:gd name="T1" fmla="*/ 256 h 512"/>
              <a:gd name="T2" fmla="*/ 170 w 512"/>
              <a:gd name="T3" fmla="*/ 298 h 512"/>
              <a:gd name="T4" fmla="*/ 128 w 512"/>
              <a:gd name="T5" fmla="*/ 256 h 512"/>
              <a:gd name="T6" fmla="*/ 170 w 512"/>
              <a:gd name="T7" fmla="*/ 213 h 512"/>
              <a:gd name="T8" fmla="*/ 213 w 512"/>
              <a:gd name="T9" fmla="*/ 256 h 512"/>
              <a:gd name="T10" fmla="*/ 512 w 512"/>
              <a:gd name="T11" fmla="*/ 256 h 512"/>
              <a:gd name="T12" fmla="*/ 256 w 512"/>
              <a:gd name="T13" fmla="*/ 512 h 512"/>
              <a:gd name="T14" fmla="*/ 0 w 512"/>
              <a:gd name="T15" fmla="*/ 256 h 512"/>
              <a:gd name="T16" fmla="*/ 256 w 512"/>
              <a:gd name="T17" fmla="*/ 0 h 512"/>
              <a:gd name="T18" fmla="*/ 512 w 512"/>
              <a:gd name="T19" fmla="*/ 256 h 512"/>
              <a:gd name="T20" fmla="*/ 416 w 512"/>
              <a:gd name="T21" fmla="*/ 256 h 512"/>
              <a:gd name="T22" fmla="*/ 405 w 512"/>
              <a:gd name="T23" fmla="*/ 245 h 512"/>
              <a:gd name="T24" fmla="*/ 404 w 512"/>
              <a:gd name="T25" fmla="*/ 245 h 512"/>
              <a:gd name="T26" fmla="*/ 341 w 512"/>
              <a:gd name="T27" fmla="*/ 192 h 512"/>
              <a:gd name="T28" fmla="*/ 279 w 512"/>
              <a:gd name="T29" fmla="*/ 240 h 512"/>
              <a:gd name="T30" fmla="*/ 256 w 512"/>
              <a:gd name="T31" fmla="*/ 234 h 512"/>
              <a:gd name="T32" fmla="*/ 232 w 512"/>
              <a:gd name="T33" fmla="*/ 240 h 512"/>
              <a:gd name="T34" fmla="*/ 170 w 512"/>
              <a:gd name="T35" fmla="*/ 192 h 512"/>
              <a:gd name="T36" fmla="*/ 107 w 512"/>
              <a:gd name="T37" fmla="*/ 245 h 512"/>
              <a:gd name="T38" fmla="*/ 106 w 512"/>
              <a:gd name="T39" fmla="*/ 245 h 512"/>
              <a:gd name="T40" fmla="*/ 96 w 512"/>
              <a:gd name="T41" fmla="*/ 256 h 512"/>
              <a:gd name="T42" fmla="*/ 106 w 512"/>
              <a:gd name="T43" fmla="*/ 266 h 512"/>
              <a:gd name="T44" fmla="*/ 107 w 512"/>
              <a:gd name="T45" fmla="*/ 266 h 512"/>
              <a:gd name="T46" fmla="*/ 170 w 512"/>
              <a:gd name="T47" fmla="*/ 320 h 512"/>
              <a:gd name="T48" fmla="*/ 234 w 512"/>
              <a:gd name="T49" fmla="*/ 265 h 512"/>
              <a:gd name="T50" fmla="*/ 256 w 512"/>
              <a:gd name="T51" fmla="*/ 256 h 512"/>
              <a:gd name="T52" fmla="*/ 278 w 512"/>
              <a:gd name="T53" fmla="*/ 265 h 512"/>
              <a:gd name="T54" fmla="*/ 341 w 512"/>
              <a:gd name="T55" fmla="*/ 320 h 512"/>
              <a:gd name="T56" fmla="*/ 404 w 512"/>
              <a:gd name="T57" fmla="*/ 266 h 512"/>
              <a:gd name="T58" fmla="*/ 405 w 512"/>
              <a:gd name="T59" fmla="*/ 266 h 512"/>
              <a:gd name="T60" fmla="*/ 416 w 512"/>
              <a:gd name="T61" fmla="*/ 256 h 512"/>
              <a:gd name="T62" fmla="*/ 341 w 512"/>
              <a:gd name="T63" fmla="*/ 213 h 512"/>
              <a:gd name="T64" fmla="*/ 298 w 512"/>
              <a:gd name="T65" fmla="*/ 256 h 512"/>
              <a:gd name="T66" fmla="*/ 341 w 512"/>
              <a:gd name="T67" fmla="*/ 298 h 512"/>
              <a:gd name="T68" fmla="*/ 384 w 512"/>
              <a:gd name="T69" fmla="*/ 256 h 512"/>
              <a:gd name="T70" fmla="*/ 341 w 512"/>
              <a:gd name="T71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13" y="256"/>
                </a:moveTo>
                <a:cubicBezTo>
                  <a:pt x="213" y="279"/>
                  <a:pt x="194" y="298"/>
                  <a:pt x="170" y="298"/>
                </a:cubicBezTo>
                <a:cubicBezTo>
                  <a:pt x="147" y="298"/>
                  <a:pt x="128" y="279"/>
                  <a:pt x="128" y="256"/>
                </a:cubicBezTo>
                <a:cubicBezTo>
                  <a:pt x="128" y="232"/>
                  <a:pt x="147" y="213"/>
                  <a:pt x="170" y="213"/>
                </a:cubicBezTo>
                <a:cubicBezTo>
                  <a:pt x="194" y="213"/>
                  <a:pt x="213" y="232"/>
                  <a:pt x="213" y="256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56"/>
                </a:moveTo>
                <a:cubicBezTo>
                  <a:pt x="416" y="250"/>
                  <a:pt x="411" y="245"/>
                  <a:pt x="405" y="245"/>
                </a:cubicBezTo>
                <a:cubicBezTo>
                  <a:pt x="404" y="245"/>
                  <a:pt x="404" y="245"/>
                  <a:pt x="404" y="245"/>
                </a:cubicBezTo>
                <a:cubicBezTo>
                  <a:pt x="399" y="215"/>
                  <a:pt x="373" y="192"/>
                  <a:pt x="341" y="192"/>
                </a:cubicBezTo>
                <a:cubicBezTo>
                  <a:pt x="311" y="192"/>
                  <a:pt x="286" y="212"/>
                  <a:pt x="279" y="240"/>
                </a:cubicBezTo>
                <a:cubicBezTo>
                  <a:pt x="272" y="236"/>
                  <a:pt x="264" y="234"/>
                  <a:pt x="256" y="234"/>
                </a:cubicBezTo>
                <a:cubicBezTo>
                  <a:pt x="247" y="234"/>
                  <a:pt x="239" y="236"/>
                  <a:pt x="232" y="240"/>
                </a:cubicBezTo>
                <a:cubicBezTo>
                  <a:pt x="225" y="212"/>
                  <a:pt x="200" y="192"/>
                  <a:pt x="170" y="192"/>
                </a:cubicBezTo>
                <a:cubicBezTo>
                  <a:pt x="139" y="192"/>
                  <a:pt x="112" y="215"/>
                  <a:pt x="107" y="245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0" y="245"/>
                  <a:pt x="96" y="250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07" y="266"/>
                  <a:pt x="107" y="266"/>
                  <a:pt x="107" y="266"/>
                </a:cubicBezTo>
                <a:cubicBezTo>
                  <a:pt x="112" y="297"/>
                  <a:pt x="139" y="320"/>
                  <a:pt x="170" y="320"/>
                </a:cubicBezTo>
                <a:cubicBezTo>
                  <a:pt x="203" y="320"/>
                  <a:pt x="229" y="296"/>
                  <a:pt x="234" y="265"/>
                </a:cubicBezTo>
                <a:cubicBezTo>
                  <a:pt x="240" y="259"/>
                  <a:pt x="247" y="256"/>
                  <a:pt x="256" y="256"/>
                </a:cubicBezTo>
                <a:cubicBezTo>
                  <a:pt x="264" y="256"/>
                  <a:pt x="272" y="259"/>
                  <a:pt x="278" y="265"/>
                </a:cubicBezTo>
                <a:cubicBezTo>
                  <a:pt x="282" y="296"/>
                  <a:pt x="309" y="320"/>
                  <a:pt x="341" y="320"/>
                </a:cubicBezTo>
                <a:cubicBezTo>
                  <a:pt x="373" y="320"/>
                  <a:pt x="399" y="297"/>
                  <a:pt x="404" y="266"/>
                </a:cubicBezTo>
                <a:cubicBezTo>
                  <a:pt x="405" y="266"/>
                  <a:pt x="405" y="266"/>
                  <a:pt x="405" y="266"/>
                </a:cubicBezTo>
                <a:cubicBezTo>
                  <a:pt x="411" y="266"/>
                  <a:pt x="416" y="262"/>
                  <a:pt x="416" y="256"/>
                </a:cubicBezTo>
                <a:close/>
                <a:moveTo>
                  <a:pt x="341" y="213"/>
                </a:moveTo>
                <a:cubicBezTo>
                  <a:pt x="317" y="213"/>
                  <a:pt x="298" y="232"/>
                  <a:pt x="298" y="256"/>
                </a:cubicBezTo>
                <a:cubicBezTo>
                  <a:pt x="298" y="279"/>
                  <a:pt x="317" y="298"/>
                  <a:pt x="341" y="298"/>
                </a:cubicBezTo>
                <a:cubicBezTo>
                  <a:pt x="365" y="298"/>
                  <a:pt x="384" y="279"/>
                  <a:pt x="384" y="256"/>
                </a:cubicBezTo>
                <a:cubicBezTo>
                  <a:pt x="384" y="232"/>
                  <a:pt x="365" y="213"/>
                  <a:pt x="341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A5C294-6597-4C46-BA5C-D49200B6F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292" y="1274925"/>
            <a:ext cx="6846068" cy="4984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334" y="2175054"/>
            <a:ext cx="418210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/>
              <a:t>Enjoy Theme is no longer available</a:t>
            </a:r>
          </a:p>
          <a:p>
            <a:endParaRPr lang="en-CA"/>
          </a:p>
          <a:p>
            <a:r>
              <a:rPr lang="en-CA"/>
              <a:t>Blue Crystal is recommended/default</a:t>
            </a:r>
            <a:endParaRPr lang="en-CA">
              <a:cs typeface="Arial"/>
            </a:endParaRPr>
          </a:p>
          <a:p>
            <a:endParaRPr lang="en-CA"/>
          </a:p>
          <a:p>
            <a:r>
              <a:rPr lang="en-CA"/>
              <a:t>The differences between the Enjoy Theme and the Blue Crystal theme are primarily cosmetic.  A quick comparison is available at the link below:</a:t>
            </a:r>
            <a:endParaRPr lang="en-CA">
              <a:cs typeface="Arial"/>
            </a:endParaRPr>
          </a:p>
          <a:p>
            <a:endParaRPr lang="en-CA"/>
          </a:p>
          <a:p>
            <a:r>
              <a:rPr lang="en-US">
                <a:ea typeface="+mn-lt"/>
                <a:cs typeface="+mn-lt"/>
                <a:hlinkClick r:id="rId4"/>
              </a:rPr>
              <a:t>https://easi.its.utoronto.ca/wp-content/uploads/2020/10/Changes-From-New-SAP-GUI-Deployment.pdf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21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903B04-C5DB-9F46-BE83-43DBDA4E0394}" type="slidenum">
              <a:rPr lang="en-US" smtClean="0"/>
              <a:t>9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82286" y="365127"/>
            <a:ext cx="11627428" cy="967653"/>
          </a:xfrm>
        </p:spPr>
        <p:txBody>
          <a:bodyPr/>
          <a:lstStyle/>
          <a:p>
            <a:r>
              <a:rPr lang="en-US"/>
              <a:t>Major Changes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87120" y="1268046"/>
            <a:ext cx="3260742" cy="546100"/>
          </a:xfrm>
          <a:prstGeom prst="rect">
            <a:avLst/>
          </a:prstGeom>
          <a:solidFill>
            <a:srgbClr val="337AB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r>
              <a:rPr lang="en-US" sz="1400">
                <a:solidFill>
                  <a:schemeClr val="bg1"/>
                </a:solidFill>
              </a:rPr>
              <a:t>SAP Business Partner</a:t>
            </a: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7708" y="1266466"/>
            <a:ext cx="285977" cy="544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algn="ctr" defTabSz="957867"/>
            <a:r>
              <a:rPr lang="en-US" sz="5400" i="1">
                <a:solidFill>
                  <a:srgbClr val="337AB7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25120" y="1268046"/>
            <a:ext cx="762000" cy="546100"/>
          </a:xfrm>
          <a:prstGeom prst="rect">
            <a:avLst/>
          </a:prstGeom>
          <a:solidFill>
            <a:srgbClr val="002A5C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4396" tIns="42198" rIns="84396" bIns="42198" rtlCol="0" anchor="ctr"/>
          <a:lstStyle/>
          <a:p>
            <a:pPr defTabSz="957867"/>
            <a:endParaRPr lang="en-US" sz="1400" b="1" i="1">
              <a:solidFill>
                <a:schemeClr val="bg1"/>
              </a:solidFill>
            </a:endParaRPr>
          </a:p>
        </p:txBody>
      </p:sp>
      <p:pic>
        <p:nvPicPr>
          <p:cNvPr id="38" name="Picture 8" descr="\\psf\Home\Desktop\SuccessFactors\recruiting icon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3" y="1369143"/>
            <a:ext cx="456560" cy="39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, application, email&#10;&#10;Description automatically generated">
            <a:extLst>
              <a:ext uri="{FF2B5EF4-FFF2-40B4-BE49-F238E27FC236}">
                <a16:creationId xmlns:a16="http://schemas.microsoft.com/office/drawing/2014/main" id="{8102CDEA-3B1C-4C9A-A148-7D615F008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009" y="365127"/>
            <a:ext cx="6144871" cy="5882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685" y="2021291"/>
            <a:ext cx="44609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Limited impact: end users who create </a:t>
            </a:r>
          </a:p>
          <a:p>
            <a:r>
              <a:rPr lang="en-CA"/>
              <a:t>or change customers and/or vendors will use the new Business Partner function</a:t>
            </a:r>
          </a:p>
          <a:p>
            <a:endParaRPr lang="en-CA"/>
          </a:p>
          <a:p>
            <a:r>
              <a:rPr lang="en-CA"/>
              <a:t>There is </a:t>
            </a:r>
            <a:r>
              <a:rPr lang="en-CA" u="sng"/>
              <a:t>no</a:t>
            </a:r>
            <a:r>
              <a:rPr lang="en-CA"/>
              <a:t> change when processing transactions.  Users will continue to use Vendor and Customer accounts as they do now.</a:t>
            </a:r>
          </a:p>
          <a:p>
            <a:endParaRPr lang="en-CA"/>
          </a:p>
          <a:p>
            <a:r>
              <a:rPr lang="en-CA"/>
              <a:t>If displaying a Vendor or Customer master record, the information will now be viewed through the Business Partner display transaction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3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40F4DE4A0714ABAB4444456F336A5" ma:contentTypeVersion="12" ma:contentTypeDescription="Create a new document." ma:contentTypeScope="" ma:versionID="43e6a2448d70eaaec838bcc55bcf70ed">
  <xsd:schema xmlns:xsd="http://www.w3.org/2001/XMLSchema" xmlns:xs="http://www.w3.org/2001/XMLSchema" xmlns:p="http://schemas.microsoft.com/office/2006/metadata/properties" xmlns:ns2="cb6cc228-8048-4110-b6d9-d39fa1caaf5d" xmlns:ns3="01b133de-3e64-4683-88af-dbe0f3ca71d0" targetNamespace="http://schemas.microsoft.com/office/2006/metadata/properties" ma:root="true" ma:fieldsID="006f84ca9f6625213786dcb0acd131e2" ns2:_="" ns3:_="">
    <xsd:import namespace="cb6cc228-8048-4110-b6d9-d39fa1caaf5d"/>
    <xsd:import namespace="01b133de-3e64-4683-88af-dbe0f3ca71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ReadyState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cc228-8048-4110-b6d9-d39fa1caa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adyState" ma:index="16" nillable="true" ma:displayName="ReadyState" ma:default="1" ma:format="Dropdown" ma:internalName="ReadyState">
      <xsd:simpleType>
        <xsd:restriction base="dms:Boolea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133de-3e64-4683-88af-dbe0f3ca71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State xmlns="cb6cc228-8048-4110-b6d9-d39fa1caaf5d">true</ReadyState>
  </documentManagement>
</p:properties>
</file>

<file path=customXml/itemProps1.xml><?xml version="1.0" encoding="utf-8"?>
<ds:datastoreItem xmlns:ds="http://schemas.openxmlformats.org/officeDocument/2006/customXml" ds:itemID="{CD817F41-0DAF-4346-A260-3716DF1980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59040A-5B35-426C-9B22-EB3696DC467F}">
  <ds:schemaRefs>
    <ds:schemaRef ds:uri="01b133de-3e64-4683-88af-dbe0f3ca71d0"/>
    <ds:schemaRef ds:uri="cb6cc228-8048-4110-b6d9-d39fa1caa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70044C-16C4-49F3-83FB-205CB2F8C2B9}">
  <ds:schemaRefs>
    <ds:schemaRef ds:uri="01b133de-3e64-4683-88af-dbe0f3ca71d0"/>
    <ds:schemaRef ds:uri="cb6cc228-8048-4110-b6d9-d39fa1caaf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14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Session Objective</vt:lpstr>
      <vt:lpstr>Program Background</vt:lpstr>
      <vt:lpstr>Program Workstreams</vt:lpstr>
      <vt:lpstr>PowerPoint Presentation</vt:lpstr>
      <vt:lpstr>Vision for Finance – Evolve Systems Over Time</vt:lpstr>
      <vt:lpstr>Project Timeline</vt:lpstr>
      <vt:lpstr>Major Changes</vt:lpstr>
      <vt:lpstr>Major Changes</vt:lpstr>
      <vt:lpstr>Major Changes</vt:lpstr>
      <vt:lpstr>Major Changes</vt:lpstr>
      <vt:lpstr>Training and Support</vt:lpstr>
      <vt:lpstr>SAP Modernization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Windrim</dc:creator>
  <cp:revision>1</cp:revision>
  <dcterms:created xsi:type="dcterms:W3CDTF">2018-06-05T13:20:41Z</dcterms:created>
  <dcterms:modified xsi:type="dcterms:W3CDTF">2020-10-22T17:13:29Z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0x010100B8B40F4DE4A0714ABAB4444456F336A5</vt:lpwstr>
  </property>
</Properties>
</file>