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19"/>
  </p:notesMasterIdLst>
  <p:sldIdLst>
    <p:sldId id="256" r:id="rId5"/>
    <p:sldId id="276" r:id="rId6"/>
    <p:sldId id="257" r:id="rId7"/>
    <p:sldId id="270" r:id="rId8"/>
    <p:sldId id="271" r:id="rId9"/>
    <p:sldId id="272" r:id="rId10"/>
    <p:sldId id="275" r:id="rId11"/>
    <p:sldId id="263" r:id="rId12"/>
    <p:sldId id="268" r:id="rId13"/>
    <p:sldId id="264" r:id="rId14"/>
    <p:sldId id="266" r:id="rId15"/>
    <p:sldId id="269" r:id="rId16"/>
    <p:sldId id="26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810D27-B949-4E76-AEB9-460190CF4DFA}">
          <p14:sldIdLst>
            <p14:sldId id="256"/>
            <p14:sldId id="276"/>
            <p14:sldId id="257"/>
            <p14:sldId id="270"/>
            <p14:sldId id="271"/>
            <p14:sldId id="272"/>
            <p14:sldId id="275"/>
            <p14:sldId id="263"/>
            <p14:sldId id="268"/>
            <p14:sldId id="264"/>
            <p14:sldId id="266"/>
            <p14:sldId id="269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1F587-819A-C5E2-9939-B626AD44C7AA}" v="58" dt="2023-11-21T19:51:56.903"/>
    <p1510:client id="{71EB3C03-B811-7B3D-2F08-1E00AAEA0E40}" v="115" dt="2023-11-20T20:37:16.858"/>
    <p1510:client id="{900E391F-096C-9985-648B-957DD4D66052}" v="718" dt="2023-11-20T16:57:51.638"/>
    <p1510:client id="{AE844015-38FA-AA7F-0214-E2D74DD811DF}" v="2094" dt="2023-11-20T21:25:07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7A16-6719-47A6-B382-4ECC20564CF4}" type="datetimeFigureOut"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31D31-317B-4055-8F20-77C5E627A3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3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5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9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2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8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6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uEfzUYfPh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training/browse/?terms=DevOps&amp;source=learn&amp;resource_type=learning%20path" TargetMode="External"/><Relationship Id="rId2" Type="http://schemas.openxmlformats.org/officeDocument/2006/relationships/hyperlink" Target="http://(https:/learn.microsoft.com/en-us/azure/devops/boards/?view=azure-devop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ADO Connect and Learn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November 21-22, 2023</a:t>
            </a:r>
          </a:p>
          <a:p>
            <a:r>
              <a:rPr lang="en-US"/>
              <a:t>Frank Boshoff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9ECB-5E2A-C309-AE69-A6045CD3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Divisions without an ADO subscription</a:t>
            </a:r>
          </a:p>
        </p:txBody>
      </p:sp>
      <p:pic>
        <p:nvPicPr>
          <p:cNvPr id="3" name="Picture 2" descr="A blue screen with white text&#10;&#10;Description automatically generated">
            <a:extLst>
              <a:ext uri="{FF2B5EF4-FFF2-40B4-BE49-F238E27FC236}">
                <a16:creationId xmlns:a16="http://schemas.microsoft.com/office/drawing/2014/main" id="{0AB8B912-1AE6-172F-3F84-311758BA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476070"/>
            <a:ext cx="7861300" cy="4064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3DE71-0DC0-9C17-D3E0-103E296D5CB6}"/>
              </a:ext>
            </a:extLst>
          </p:cNvPr>
          <p:cNvSpPr txBox="1"/>
          <p:nvPr/>
        </p:nvSpPr>
        <p:spPr>
          <a:xfrm>
            <a:off x="9296400" y="3721100"/>
            <a:ext cx="21590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hlinkClick r:id="rId3"/>
              </a:rPr>
              <a:t>Click here to open the form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032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3DDB-122D-0F9F-A040-A367F5D9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Responsibilities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641E-E11F-B3B7-3DA7-61AB9090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005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cs typeface="Calibri"/>
              </a:rPr>
              <a:t>ITS will create the Org</a:t>
            </a:r>
          </a:p>
          <a:p>
            <a:pPr lvl="1">
              <a:buFont typeface="Courier New,monospace" charset="2"/>
              <a:buChar char="o"/>
            </a:pPr>
            <a:r>
              <a:rPr lang="en-US" sz="2000" dirty="0">
                <a:cs typeface="Calibri"/>
              </a:rPr>
              <a:t>Set up the Org Admin, charge back billing and handover the administration</a:t>
            </a:r>
            <a:endParaRPr lang="en-US" dirty="0">
              <a:cs typeface="Calibri"/>
            </a:endParaRPr>
          </a:p>
          <a:p>
            <a:pPr lvl="1">
              <a:buFont typeface="Courier New,monospace" charset="2"/>
              <a:buChar char="o"/>
            </a:pPr>
            <a:endParaRPr lang="en-US" sz="2800" dirty="0">
              <a:cs typeface="Calibri"/>
            </a:endParaRPr>
          </a:p>
          <a:p>
            <a:r>
              <a:rPr lang="en-US" sz="3000" dirty="0">
                <a:cs typeface="Calibri"/>
              </a:rPr>
              <a:t>Divisions will manage their own ADO Org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The Org Admin will add divisional users and assign permissions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The Org Admin will create the initial project teams/backlogs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The Org Admin is responsible for managing the assignment of licenses and the associated costs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80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5C22-D215-6385-A93B-1E7BBC06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Billing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0E99-22CB-2595-AD96-D5F3AC4DC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ITS Business Operations and Administration will apply funds transfers for the Microsoft charges on a quarterly basis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Each ADO Org/Division is billed individually for the number and type of licenses it consumes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The divisional CAO, or delegate, approves a Fund Transfer to ITS</a:t>
            </a:r>
          </a:p>
        </p:txBody>
      </p:sp>
    </p:spTree>
    <p:extLst>
      <p:ext uri="{BB962C8B-B14F-4D97-AF65-F5344CB8AC3E}">
        <p14:creationId xmlns:p14="http://schemas.microsoft.com/office/powerpoint/2010/main" val="160527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8FAB-7868-F7F7-46F2-9476CFAE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ADO License Types and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21598-D89C-AFE0-FE93-DE2121211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81359" cy="4152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Four license types: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Stakeholder – free, with some limited functionality, but fine for people who are not part of the delivery team, e.g., managers, users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Basic – CAD$8/user/month, full functionality except for Test Plans (see below) and suitable for developers, project managers, team leads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Basic + Test Plans – CAD$76/user/month, needed for comprehensive testing initiatives that require test cases, test results, and test metrics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Visual Studio Enterprise license – CAD$550/year/developer, provides a personal Azure subscription for experimentation and investigation with a budget limit of CAD$200/month, which is included in the cost of the license</a:t>
            </a:r>
          </a:p>
        </p:txBody>
      </p:sp>
    </p:spTree>
    <p:extLst>
      <p:ext uri="{BB962C8B-B14F-4D97-AF65-F5344CB8AC3E}">
        <p14:creationId xmlns:p14="http://schemas.microsoft.com/office/powerpoint/2010/main" val="272799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2B64-CB0A-1E74-2CED-7968A84D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C690-4D36-CD7C-4685-9B8EC6EBC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Microsoft Documentation on </a:t>
            </a:r>
            <a:r>
              <a:rPr lang="en-US" sz="2800" dirty="0">
                <a:cs typeface="Calibri"/>
                <a:hlinkClick r:id="rId2"/>
              </a:rPr>
              <a:t>Project Management using Azure Boards</a:t>
            </a:r>
            <a:r>
              <a:rPr lang="en-US" sz="2800" dirty="0">
                <a:cs typeface="Calibri"/>
              </a:rPr>
              <a:t> is excellent</a:t>
            </a:r>
          </a:p>
          <a:p>
            <a:r>
              <a:rPr lang="en-US" sz="2800" dirty="0">
                <a:cs typeface="Calibri"/>
              </a:rPr>
              <a:t>Microsoft Training and Learning Paths (e.g. </a:t>
            </a:r>
            <a:r>
              <a:rPr lang="en-US" sz="2800" dirty="0">
                <a:ea typeface="+mn-lt"/>
                <a:cs typeface="+mn-lt"/>
                <a:hlinkClick r:id="rId3"/>
              </a:rPr>
              <a:t>https://learn.microsoft.com/en-us/training/browse/?terms=DevOps&amp;source=learn&amp;resource_type=learning%20path</a:t>
            </a:r>
            <a:r>
              <a:rPr lang="en-US" sz="2800" dirty="0">
                <a:ea typeface="+mn-lt"/>
                <a:cs typeface="+mn-lt"/>
              </a:rPr>
              <a:t>)</a:t>
            </a:r>
          </a:p>
          <a:p>
            <a:r>
              <a:rPr lang="en-US" sz="2800" dirty="0">
                <a:cs typeface="Calibri"/>
              </a:rPr>
              <a:t>ITS can share knowledge and learning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94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3EB2-44D9-7D5C-76B4-62A17ABB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and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EF64C-14EA-B275-A53E-996797A4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Intended for independent users who will not be working in the </a:t>
            </a:r>
            <a:r>
              <a:rPr lang="en-US" dirty="0" err="1"/>
              <a:t>UofT</a:t>
            </a:r>
            <a:r>
              <a:rPr lang="en-US" dirty="0"/>
              <a:t>-ITS instance of ADO</a:t>
            </a:r>
          </a:p>
          <a:p>
            <a:r>
              <a:rPr lang="en-US" dirty="0"/>
              <a:t>Deadlines – December 13, 2023 for offboarding from Jira Server, January 31, 2024 - end of U of T's license, February 15, 2024 – end of life</a:t>
            </a:r>
          </a:p>
          <a:p>
            <a:r>
              <a:rPr lang="en-US" dirty="0"/>
              <a:t>Recommendation is to move to ADO and not the free version of Jira Cloud -&gt; Jira Software Cloud Standard as the minimum due to security requirements</a:t>
            </a:r>
          </a:p>
          <a:p>
            <a:r>
              <a:rPr lang="en-US" dirty="0"/>
              <a:t>Integrations w ESC and SharePoint are a work-in-progress</a:t>
            </a:r>
          </a:p>
          <a:p>
            <a:r>
              <a:rPr lang="en-US" dirty="0"/>
              <a:t>Update for Confluence - EASI will be migrating all content and users from Confluence Server to Confluence Cloud. Further communications will follow in early 2024.</a:t>
            </a:r>
            <a:endParaRPr lang="en-US" dirty="0">
              <a:solidFill>
                <a:srgbClr val="404040"/>
              </a:solidFill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9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1F84-CC86-2A81-E245-BC99875E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Overview of the JIRA Migration Project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8537-CBEF-0EA2-5E35-8B742BD27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cs typeface="Calibri"/>
              </a:rPr>
              <a:t>The focus of this session is Azure DevOps (ADO)</a:t>
            </a:r>
          </a:p>
          <a:p>
            <a:r>
              <a:rPr lang="en-US" sz="2800">
                <a:cs typeface="Calibri"/>
              </a:rPr>
              <a:t>High-level overview</a:t>
            </a:r>
          </a:p>
          <a:p>
            <a:r>
              <a:rPr lang="en-US" sz="2800">
                <a:cs typeface="Calibri"/>
              </a:rPr>
              <a:t>Who does what</a:t>
            </a:r>
          </a:p>
          <a:p>
            <a:r>
              <a:rPr lang="en-US" sz="2800">
                <a:cs typeface="Calibri"/>
              </a:rPr>
              <a:t>Billing and license costs</a:t>
            </a:r>
          </a:p>
          <a:p>
            <a:r>
              <a:rPr lang="en-US" sz="2800">
                <a:cs typeface="Calibri"/>
              </a:rPr>
              <a:t>Where to gain more knowledge</a:t>
            </a:r>
          </a:p>
        </p:txBody>
      </p:sp>
    </p:spTree>
    <p:extLst>
      <p:ext uri="{BB962C8B-B14F-4D97-AF65-F5344CB8AC3E}">
        <p14:creationId xmlns:p14="http://schemas.microsoft.com/office/powerpoint/2010/main" val="283297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1584-9A24-928C-082B-952A9A71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Migration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FAF301A-6D8C-B12D-6CFE-C4B5270A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2" y="3667134"/>
            <a:ext cx="4505093" cy="61593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ABFBCFD-3CA3-E33C-F179-724A1020CF9F}"/>
              </a:ext>
            </a:extLst>
          </p:cNvPr>
          <p:cNvSpPr/>
          <p:nvPr/>
        </p:nvSpPr>
        <p:spPr>
          <a:xfrm>
            <a:off x="5454640" y="3311127"/>
            <a:ext cx="2027410" cy="13279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6ED0321E-27A1-7E95-8F2C-202AEE226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86" y="2911920"/>
            <a:ext cx="3715447" cy="21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4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D695-83E2-CDB4-9669-54CAA4A3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DevOps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1309-34A8-6212-F554-DC425FB4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54" y="3238500"/>
            <a:ext cx="6501559" cy="2743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Software as a service (SaaS) Platform from Microsoft</a:t>
            </a:r>
          </a:p>
          <a:p>
            <a:r>
              <a:rPr lang="en-US" sz="2800" dirty="0"/>
              <a:t>Platform to implement Dev-Ops Processes</a:t>
            </a:r>
            <a:endParaRPr lang="en-US" dirty="0"/>
          </a:p>
        </p:txBody>
      </p:sp>
      <p:pic>
        <p:nvPicPr>
          <p:cNvPr id="11" name="Picture 10" descr="A blue and purple arrows with white text&#10;&#10;Description automatically generated">
            <a:extLst>
              <a:ext uri="{FF2B5EF4-FFF2-40B4-BE49-F238E27FC236}">
                <a16:creationId xmlns:a16="http://schemas.microsoft.com/office/drawing/2014/main" id="{29E8476F-7409-3755-0C47-9CBC4315C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41" y="2866394"/>
            <a:ext cx="5107918" cy="23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0629-9EF0-100C-797A-B141F0C8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DevOps</a:t>
            </a:r>
          </a:p>
        </p:txBody>
      </p:sp>
      <p:pic>
        <p:nvPicPr>
          <p:cNvPr id="4" name="Picture 3" descr="A blue and purple arrows with white text&#10;&#10;Description automatically generated">
            <a:extLst>
              <a:ext uri="{FF2B5EF4-FFF2-40B4-BE49-F238E27FC236}">
                <a16:creationId xmlns:a16="http://schemas.microsoft.com/office/drawing/2014/main" id="{74601CA5-9976-B1C6-2634-FA2C0F623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53" y="3236217"/>
            <a:ext cx="5107918" cy="2353291"/>
          </a:xfrm>
          <a:prstGeom prst="rect">
            <a:avLst/>
          </a:prstGeom>
        </p:spPr>
      </p:pic>
      <p:pic>
        <p:nvPicPr>
          <p:cNvPr id="6" name="Content Placeholder 5" descr="A green check mark and a green square with a green check mark&#10;&#10;Description automatically generated">
            <a:extLst>
              <a:ext uri="{FF2B5EF4-FFF2-40B4-BE49-F238E27FC236}">
                <a16:creationId xmlns:a16="http://schemas.microsoft.com/office/drawing/2014/main" id="{CA9BCED3-709C-DA17-AB06-7C0F0063E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82"/>
          <a:stretch/>
        </p:blipFill>
        <p:spPr>
          <a:xfrm>
            <a:off x="8485009" y="2515714"/>
            <a:ext cx="1191371" cy="1100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C46193-AF2E-7F24-DFBA-8A7D2B7475F8}"/>
              </a:ext>
            </a:extLst>
          </p:cNvPr>
          <p:cNvSpPr txBox="1"/>
          <p:nvPr/>
        </p:nvSpPr>
        <p:spPr>
          <a:xfrm>
            <a:off x="8402272" y="3567786"/>
            <a:ext cx="137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Boards</a:t>
            </a:r>
            <a:endParaRPr lang="en-CA" b="1">
              <a:solidFill>
                <a:schemeClr val="accent1"/>
              </a:solidFill>
            </a:endParaRPr>
          </a:p>
        </p:txBody>
      </p:sp>
      <p:pic>
        <p:nvPicPr>
          <p:cNvPr id="10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A050441D-4C24-680C-4EB5-D74920C79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8" r="42598" b="-18683"/>
          <a:stretch/>
        </p:blipFill>
        <p:spPr>
          <a:xfrm>
            <a:off x="8535455" y="4780785"/>
            <a:ext cx="1379127" cy="1289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F7DD97-9576-CF6B-A4EC-B77FE6415986}"/>
              </a:ext>
            </a:extLst>
          </p:cNvPr>
          <p:cNvSpPr txBox="1"/>
          <p:nvPr/>
        </p:nvSpPr>
        <p:spPr>
          <a:xfrm>
            <a:off x="8401579" y="5889312"/>
            <a:ext cx="137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Pipelines</a:t>
            </a:r>
            <a:endParaRPr lang="en-CA" b="1">
              <a:solidFill>
                <a:schemeClr val="accent1"/>
              </a:solidFill>
            </a:endParaRPr>
          </a:p>
        </p:txBody>
      </p:sp>
      <p:pic>
        <p:nvPicPr>
          <p:cNvPr id="14" name="Content Placeholder 5" descr="A purple beaker with a white circle in the center&#10;&#10;Description automatically generated">
            <a:extLst>
              <a:ext uri="{FF2B5EF4-FFF2-40B4-BE49-F238E27FC236}">
                <a16:creationId xmlns:a16="http://schemas.microsoft.com/office/drawing/2014/main" id="{8244CA69-7F0E-A7E9-2595-280FD256B2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2" r="27903"/>
          <a:stretch/>
        </p:blipFill>
        <p:spPr>
          <a:xfrm>
            <a:off x="5385749" y="5152957"/>
            <a:ext cx="1404622" cy="10841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FA25F8-108B-B4E5-3407-E73975CD24F6}"/>
              </a:ext>
            </a:extLst>
          </p:cNvPr>
          <p:cNvSpPr txBox="1"/>
          <p:nvPr/>
        </p:nvSpPr>
        <p:spPr>
          <a:xfrm>
            <a:off x="5509150" y="6230614"/>
            <a:ext cx="135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Test Plans</a:t>
            </a:r>
            <a:endParaRPr lang="en-CA" b="1">
              <a:solidFill>
                <a:schemeClr val="accent1"/>
              </a:solidFill>
            </a:endParaRPr>
          </a:p>
        </p:txBody>
      </p:sp>
      <p:pic>
        <p:nvPicPr>
          <p:cNvPr id="18" name="Content Placeholder 5" descr="A group of pink boxes&#10;&#10;Description automatically generated">
            <a:extLst>
              <a:ext uri="{FF2B5EF4-FFF2-40B4-BE49-F238E27FC236}">
                <a16:creationId xmlns:a16="http://schemas.microsoft.com/office/drawing/2014/main" id="{B50F028A-72C6-A7EB-333E-8D8BDD9D0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0" r="12135"/>
          <a:stretch/>
        </p:blipFill>
        <p:spPr>
          <a:xfrm>
            <a:off x="2404091" y="4785153"/>
            <a:ext cx="1400262" cy="10808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44C7B4-3C13-E7D4-2B91-290FF0E25C0B}"/>
              </a:ext>
            </a:extLst>
          </p:cNvPr>
          <p:cNvSpPr txBox="1"/>
          <p:nvPr/>
        </p:nvSpPr>
        <p:spPr>
          <a:xfrm>
            <a:off x="2341995" y="5891865"/>
            <a:ext cx="135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Artifacts</a:t>
            </a:r>
            <a:endParaRPr lang="en-CA" b="1">
              <a:solidFill>
                <a:schemeClr val="accent1"/>
              </a:solidFill>
            </a:endParaRPr>
          </a:p>
        </p:txBody>
      </p:sp>
      <p:pic>
        <p:nvPicPr>
          <p:cNvPr id="22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5F34FBE9-B2F2-97B0-0AC0-A08FE5F85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2"/>
          <a:stretch/>
        </p:blipFill>
        <p:spPr>
          <a:xfrm>
            <a:off x="2495192" y="2520171"/>
            <a:ext cx="1213248" cy="11207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9AD7C61-31D0-5FF9-3E8B-1454B1230C7A}"/>
              </a:ext>
            </a:extLst>
          </p:cNvPr>
          <p:cNvSpPr txBox="1"/>
          <p:nvPr/>
        </p:nvSpPr>
        <p:spPr>
          <a:xfrm>
            <a:off x="2403615" y="3618586"/>
            <a:ext cx="140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Repos</a:t>
            </a:r>
            <a:endParaRPr lang="en-CA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9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4CB2-3274-887B-9CDC-4C5738B5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DD033-D603-376F-1D1B-5369FDD7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ea typeface="+mn-lt"/>
                <a:cs typeface="+mn-lt"/>
              </a:rPr>
              <a:t>Improved visibility into work effort, workload management,  and expectation management</a:t>
            </a:r>
            <a:endParaRPr lang="en-US" sz="2800"/>
          </a:p>
          <a:p>
            <a:r>
              <a:rPr lang="en-US" sz="2800">
                <a:ea typeface="+mn-lt"/>
                <a:cs typeface="+mn-lt"/>
              </a:rPr>
              <a:t>Aligns with U of T’s technical roadmap and future evolution with Microsoft</a:t>
            </a:r>
            <a:endParaRPr lang="en-US" sz="2800"/>
          </a:p>
          <a:p>
            <a:r>
              <a:rPr lang="en-US" sz="2800">
                <a:ea typeface="+mn-lt"/>
                <a:cs typeface="+mn-lt"/>
              </a:rPr>
              <a:t>Improved operational reporting and insights for strategic decision making.</a:t>
            </a: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3701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541C-A003-6275-E511-A7840689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Why is ADO recommended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F27E-44BA-CF2A-300D-3D27BB498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Falls under the University's Enterprise Agreement with Microsoft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cs typeface="Calibri"/>
              </a:rPr>
              <a:t>Simple procurement process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cs typeface="Calibri"/>
              </a:rPr>
              <a:t>Not a free service...which provides the University with some rights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22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C046-8007-62A0-A822-9431635D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Divisions with an Azure subscription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6B6D-581A-0549-5C2A-24608C4B9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cs typeface="Calibri"/>
              </a:rPr>
              <a:t>Divisions that have an Azure subscription are able to establish an Azure DevOps instance in their subscription.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Costs will be included in the subscription billing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No dependency on ITS to create the ADO Org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No support needed from ITS (ITS will not have access to the ADO Org)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ITS can share knowledge and learning</a:t>
            </a:r>
          </a:p>
        </p:txBody>
      </p:sp>
    </p:spTree>
    <p:extLst>
      <p:ext uri="{BB962C8B-B14F-4D97-AF65-F5344CB8AC3E}">
        <p14:creationId xmlns:p14="http://schemas.microsoft.com/office/powerpoint/2010/main" val="94246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95BBE826C4B84399832FC2F3F54E42" ma:contentTypeVersion="5" ma:contentTypeDescription="Create a new document." ma:contentTypeScope="" ma:versionID="d73a3b4e5412ad8114da668453b2684d">
  <xsd:schema xmlns:xsd="http://www.w3.org/2001/XMLSchema" xmlns:xs="http://www.w3.org/2001/XMLSchema" xmlns:p="http://schemas.microsoft.com/office/2006/metadata/properties" xmlns:ns2="bfc6873f-aa22-4cf4-b8f2-ab9bf792d9c0" xmlns:ns3="2c853948-2306-43a0-b1fb-8f3275dcf9ff" targetNamespace="http://schemas.microsoft.com/office/2006/metadata/properties" ma:root="true" ma:fieldsID="10339dea22e010bf0262ff2b2d0ccc84" ns2:_="" ns3:_="">
    <xsd:import namespace="bfc6873f-aa22-4cf4-b8f2-ab9bf792d9c0"/>
    <xsd:import namespace="2c853948-2306-43a0-b1fb-8f3275dcf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6873f-aa22-4cf4-b8f2-ab9bf792d9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53948-2306-43a0-b1fb-8f3275dcf9f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853948-2306-43a0-b1fb-8f3275dcf9ff">
      <UserInfo>
        <DisplayName>Frank Boshoff</DisplayName>
        <AccountId>14</AccountId>
        <AccountType/>
      </UserInfo>
      <UserInfo>
        <DisplayName>Katie Babcock</DisplayName>
        <AccountId>13</AccountId>
        <AccountType/>
      </UserInfo>
      <UserInfo>
        <DisplayName>Haroon Rafique</DisplayName>
        <AccountId>26</AccountId>
        <AccountType/>
      </UserInfo>
      <UserInfo>
        <DisplayName>Lobsang Wangmo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3160DE3-76EF-4DC5-A947-0032B390E7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C6D37E-6F84-44BD-BACF-BAF8FFA2B4A3}">
  <ds:schemaRefs>
    <ds:schemaRef ds:uri="2c853948-2306-43a0-b1fb-8f3275dcf9ff"/>
    <ds:schemaRef ds:uri="bfc6873f-aa22-4cf4-b8f2-ab9bf792d9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C281DE7-BA33-4AB8-8450-E9AB09C56CDE}">
  <ds:schemaRefs>
    <ds:schemaRef ds:uri="2c853948-2306-43a0-b1fb-8f3275dcf9f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 Boardroom</vt:lpstr>
      <vt:lpstr>ADO Connect and Learn</vt:lpstr>
      <vt:lpstr>Framing and Background</vt:lpstr>
      <vt:lpstr>Overview of the JIRA Migration Project</vt:lpstr>
      <vt:lpstr>Migration</vt:lpstr>
      <vt:lpstr>Azure DevOps</vt:lpstr>
      <vt:lpstr>Azure DevOps</vt:lpstr>
      <vt:lpstr>Benefits of ADO</vt:lpstr>
      <vt:lpstr>Why is ADO recommended</vt:lpstr>
      <vt:lpstr>Divisions with an Azure subscription</vt:lpstr>
      <vt:lpstr>Divisions without an ADO subscription</vt:lpstr>
      <vt:lpstr>Responsibilities</vt:lpstr>
      <vt:lpstr>Billing</vt:lpstr>
      <vt:lpstr>ADO License Types and Costs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43</cp:revision>
  <dcterms:created xsi:type="dcterms:W3CDTF">2023-11-20T13:20:21Z</dcterms:created>
  <dcterms:modified xsi:type="dcterms:W3CDTF">2023-11-22T15:24:37Z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0x010100EB95BBE826C4B84399832FC2F3F54E42</vt:lpwstr>
  </property>
</Properties>
</file>